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7"/>
  </p:notesMasterIdLst>
  <p:handoutMasterIdLst>
    <p:handoutMasterId r:id="rId28"/>
  </p:handoutMasterIdLst>
  <p:sldIdLst>
    <p:sldId id="256" r:id="rId6"/>
    <p:sldId id="328" r:id="rId7"/>
    <p:sldId id="263" r:id="rId8"/>
    <p:sldId id="264" r:id="rId9"/>
    <p:sldId id="307" r:id="rId10"/>
    <p:sldId id="3731" r:id="rId11"/>
    <p:sldId id="3732" r:id="rId12"/>
    <p:sldId id="3733" r:id="rId13"/>
    <p:sldId id="3677" r:id="rId14"/>
    <p:sldId id="3734" r:id="rId15"/>
    <p:sldId id="3735" r:id="rId16"/>
    <p:sldId id="3736" r:id="rId17"/>
    <p:sldId id="3737" r:id="rId18"/>
    <p:sldId id="3738" r:id="rId19"/>
    <p:sldId id="3683" r:id="rId20"/>
    <p:sldId id="3684" r:id="rId21"/>
    <p:sldId id="3685" r:id="rId22"/>
    <p:sldId id="3686" r:id="rId23"/>
    <p:sldId id="3687" r:id="rId24"/>
    <p:sldId id="3688" r:id="rId25"/>
    <p:sldId id="3672" r:id="rId26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EF9E734-5832-82E7-4C59-5DBCD4C51A51}" name="Baptiste EMONET" initials="BE" userId="S::baptiste.emonet@iledefrance-mobilites.fr::89c37152-7495-4a2c-8460-bd141e7dcf0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2FBC6B"/>
    <a:srgbClr val="6AB2E4"/>
    <a:srgbClr val="303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45"/>
    </p:cViewPr>
  </p:sorterViewPr>
  <p:notesViewPr>
    <p:cSldViewPr snapToGrid="0">
      <p:cViewPr varScale="1">
        <p:scale>
          <a:sx n="84" d="100"/>
          <a:sy n="84" d="100"/>
        </p:scale>
        <p:origin x="391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3AA498B-2E7F-4772-840F-87B60E6DAA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2EA9C80-F69F-454F-84B3-EEA6F2706A7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7228A-546C-4124-834C-341D07FDAB41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7B081D5-6DA8-41F1-82D4-ACAE0C8A3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A2D285-DDE0-42C2-AF23-5C4D76104A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324E5-77E0-4FF2-92BA-36235A60E0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3996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DAD482-C128-4BCC-A733-75756BA5BC17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7B9C73-20F2-4EE4-8E90-145FA54FD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80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69CD6-272F-48AE-BC33-1D4205196C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59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569CD6-272F-48AE-BC33-1D4205196C10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2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417CEAF-F943-4FEC-A43E-17D43C00BE0E}"/>
              </a:ext>
            </a:extLst>
          </p:cNvPr>
          <p:cNvSpPr/>
          <p:nvPr userDrawn="1"/>
        </p:nvSpPr>
        <p:spPr>
          <a:xfrm>
            <a:off x="1" y="0"/>
            <a:ext cx="4192438" cy="6858000"/>
          </a:xfrm>
          <a:prstGeom prst="rect">
            <a:avLst/>
          </a:prstGeom>
          <a:solidFill>
            <a:srgbClr val="303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3C04560-4CE3-47B7-AFEC-5D49DB217F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26788" y="1153543"/>
            <a:ext cx="7365521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DB957A-706E-4352-BD1A-57D9D5D8B66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6788" y="3688302"/>
            <a:ext cx="7365521" cy="1168370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Sous-titre</a:t>
            </a:r>
          </a:p>
        </p:txBody>
      </p:sp>
      <p:pic>
        <p:nvPicPr>
          <p:cNvPr id="9" name="Image 1" descr="Image 1">
            <a:extLst>
              <a:ext uri="{FF2B5EF4-FFF2-40B4-BE49-F238E27FC236}">
                <a16:creationId xmlns:a16="http://schemas.microsoft.com/office/drawing/2014/main" id="{E5EF85C7-1BDC-4D20-90FA-A8EB0DCCB1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620" y="5908804"/>
            <a:ext cx="2743200" cy="535781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761A552-0857-4B66-8F58-2FE3F21811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7538" y="5124450"/>
            <a:ext cx="2818651" cy="34469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fr-FR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27408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3381A102-9E97-43AB-B8C1-D77324E09483}"/>
              </a:ext>
            </a:extLst>
          </p:cNvPr>
          <p:cNvSpPr txBox="1"/>
          <p:nvPr userDrawn="1"/>
        </p:nvSpPr>
        <p:spPr>
          <a:xfrm>
            <a:off x="301923" y="283174"/>
            <a:ext cx="4718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E224ADA-552E-47FD-BB40-98EBD1073E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8742" y="1367052"/>
            <a:ext cx="4997695" cy="3777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Partie 1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D534FA0F-1A1F-4D41-9059-6BAE3D98A2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1360" y="1762007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14" name="Espace réservé du texte 8">
            <a:extLst>
              <a:ext uri="{FF2B5EF4-FFF2-40B4-BE49-F238E27FC236}">
                <a16:creationId xmlns:a16="http://schemas.microsoft.com/office/drawing/2014/main" id="{2B2EFB71-18CB-4BDB-A0F2-A483369E78D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51359" y="2061712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15" name="Espace réservé du texte 8">
            <a:extLst>
              <a:ext uri="{FF2B5EF4-FFF2-40B4-BE49-F238E27FC236}">
                <a16:creationId xmlns:a16="http://schemas.microsoft.com/office/drawing/2014/main" id="{A30894E7-255E-4213-9283-83F06858FF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1359" y="2361417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57EAD9F9-C8A5-4BA3-8260-CD0584AFDAE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8741" y="2937313"/>
            <a:ext cx="4997695" cy="3777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Partie 2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970D322-AE6C-4E8A-98B0-54884A46B3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359" y="3332268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DA0A7F5-D4AD-4DF1-B6F6-07261488E8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51358" y="3631973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19" name="Espace réservé du texte 8">
            <a:extLst>
              <a:ext uri="{FF2B5EF4-FFF2-40B4-BE49-F238E27FC236}">
                <a16:creationId xmlns:a16="http://schemas.microsoft.com/office/drawing/2014/main" id="{29F8CAA1-5E53-4751-936E-4C23E17DB3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1358" y="3931678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20" name="Espace réservé du texte 8">
            <a:extLst>
              <a:ext uri="{FF2B5EF4-FFF2-40B4-BE49-F238E27FC236}">
                <a16:creationId xmlns:a16="http://schemas.microsoft.com/office/drawing/2014/main" id="{4AB0114F-151F-44C7-8396-1D3D82EF3F8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741" y="4496583"/>
            <a:ext cx="4997695" cy="3777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Partie 3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B50500CF-39F2-4581-8D13-BEBF2CD4338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51359" y="4891538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46E16DF8-4B57-4781-9053-62EF7EB6215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51358" y="5191243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1645F4BC-1794-4849-911C-B3C47CD448A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358" y="5490948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24" name="Espace réservé du texte 8">
            <a:extLst>
              <a:ext uri="{FF2B5EF4-FFF2-40B4-BE49-F238E27FC236}">
                <a16:creationId xmlns:a16="http://schemas.microsoft.com/office/drawing/2014/main" id="{751D78DD-9C92-475D-87A3-7E2ECF450D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42945" y="1367052"/>
            <a:ext cx="4997695" cy="3777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Partie 4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36D8BE11-650E-42F9-8035-C18BBC56B37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75563" y="1762007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26" name="Espace réservé du texte 8">
            <a:extLst>
              <a:ext uri="{FF2B5EF4-FFF2-40B4-BE49-F238E27FC236}">
                <a16:creationId xmlns:a16="http://schemas.microsoft.com/office/drawing/2014/main" id="{C81875BF-9D5B-49BF-93E1-7249AFD400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5562" y="2061712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95953308-E622-41E7-9550-D75BB905B64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75562" y="2361417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28" name="Espace réservé du texte 8">
            <a:extLst>
              <a:ext uri="{FF2B5EF4-FFF2-40B4-BE49-F238E27FC236}">
                <a16:creationId xmlns:a16="http://schemas.microsoft.com/office/drawing/2014/main" id="{1A1F985D-5A0A-4ACA-A2F9-D8DD642EED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42944" y="2937313"/>
            <a:ext cx="4997695" cy="3777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Partie 5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0857A7C9-8573-446C-B65C-6F7CC806D28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475562" y="3332268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30" name="Espace réservé du texte 8">
            <a:extLst>
              <a:ext uri="{FF2B5EF4-FFF2-40B4-BE49-F238E27FC236}">
                <a16:creationId xmlns:a16="http://schemas.microsoft.com/office/drawing/2014/main" id="{82CE8894-3856-4669-BEA8-5DA9E2289B2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475561" y="3631973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038F9B40-8378-4366-86FB-34716A66401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75561" y="3931678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32" name="Espace réservé du texte 8">
            <a:extLst>
              <a:ext uri="{FF2B5EF4-FFF2-40B4-BE49-F238E27FC236}">
                <a16:creationId xmlns:a16="http://schemas.microsoft.com/office/drawing/2014/main" id="{DF16BD96-E66D-4361-9307-9081A43B2A2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42944" y="4496583"/>
            <a:ext cx="4997695" cy="37770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Partie 6</a:t>
            </a:r>
          </a:p>
        </p:txBody>
      </p:sp>
      <p:sp>
        <p:nvSpPr>
          <p:cNvPr id="33" name="Espace réservé du texte 8">
            <a:extLst>
              <a:ext uri="{FF2B5EF4-FFF2-40B4-BE49-F238E27FC236}">
                <a16:creationId xmlns:a16="http://schemas.microsoft.com/office/drawing/2014/main" id="{75C5EA3C-143E-44A9-9C8D-83AEB2E108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75562" y="4891538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34" name="Espace réservé du texte 8">
            <a:extLst>
              <a:ext uri="{FF2B5EF4-FFF2-40B4-BE49-F238E27FC236}">
                <a16:creationId xmlns:a16="http://schemas.microsoft.com/office/drawing/2014/main" id="{9D1AC92E-2F44-4DF0-83CF-A497EB0AD22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75561" y="5191243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35" name="Espace réservé du texte 8">
            <a:extLst>
              <a:ext uri="{FF2B5EF4-FFF2-40B4-BE49-F238E27FC236}">
                <a16:creationId xmlns:a16="http://schemas.microsoft.com/office/drawing/2014/main" id="{29E475BD-AE4E-4231-8609-F43239D352A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75561" y="5490948"/>
            <a:ext cx="4865077" cy="28245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191997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DA050B-D8F7-4280-91CA-B815935DE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776" y="2103437"/>
            <a:ext cx="10515600" cy="97619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4061034-1E88-44F2-960F-20D6FAB38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EE1C-7DE5-49F2-A1D2-0B51D7F84545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D8106F-FEFA-41D3-8AC8-86663874D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01CEA3-51E1-4678-A854-99301028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61AB8-16A7-4921-AB0E-95BF12BB4D04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A1612AC-E298-40D2-8F01-036C5B8277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088256"/>
            <a:ext cx="10225088" cy="603430"/>
          </a:xfrm>
        </p:spPr>
        <p:txBody>
          <a:bodyPr/>
          <a:lstStyle>
            <a:lvl1pPr marL="0" indent="0">
              <a:buNone/>
              <a:defRPr>
                <a:solidFill>
                  <a:srgbClr val="303944"/>
                </a:solidFill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245425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CA8FE8-CE00-4303-A525-95F5A9B877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600" y="957532"/>
            <a:ext cx="11480800" cy="529086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6AB2E4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234E3D-07D4-458B-929F-CD007716A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593" y="136526"/>
            <a:ext cx="11653808" cy="286168"/>
          </a:xfrm>
        </p:spPr>
        <p:txBody>
          <a:bodyPr>
            <a:noAutofit/>
          </a:bodyPr>
          <a:lstStyle>
            <a:lvl1pPr>
              <a:defRPr sz="1400">
                <a:solidFill>
                  <a:srgbClr val="303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5A77F8-87F7-4968-BEB2-BBE93985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EE1C-7DE5-49F2-A1D2-0B51D7F84545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353E5C-7EC5-4677-B290-C5D2EF0D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02410E-76DA-41EE-90C0-BBB71DA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61AB8-16A7-4921-AB0E-95BF12BB4D0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6064FDC7-CF31-495A-B447-CF8388FCF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09" y="439946"/>
            <a:ext cx="11481757" cy="43772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06769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contenu 17">
            <a:extLst>
              <a:ext uri="{FF2B5EF4-FFF2-40B4-BE49-F238E27FC236}">
                <a16:creationId xmlns:a16="http://schemas.microsoft.com/office/drawing/2014/main" id="{A6CA8FE8-CE00-4303-A525-95F5A9B877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55600" y="957532"/>
            <a:ext cx="5740400" cy="529086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6AB2E4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3234E3D-07D4-458B-929F-CD007716A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2593" y="136526"/>
            <a:ext cx="11653808" cy="286168"/>
          </a:xfrm>
        </p:spPr>
        <p:txBody>
          <a:bodyPr>
            <a:noAutofit/>
          </a:bodyPr>
          <a:lstStyle>
            <a:lvl1pPr>
              <a:defRPr sz="1400">
                <a:solidFill>
                  <a:srgbClr val="3039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85A77F8-87F7-4968-BEB2-BBE939858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EEE1C-7DE5-49F2-A1D2-0B51D7F84545}" type="datetimeFigureOut">
              <a:rPr lang="fr-FR" smtClean="0"/>
              <a:t>10/10/2024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C353E5C-7EC5-4677-B290-C5D2EF0D2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302410E-76DA-41EE-90C0-BBB71DA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61AB8-16A7-4921-AB0E-95BF12BB4D04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6064FDC7-CF31-495A-B447-CF8388FCF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7109" y="439946"/>
            <a:ext cx="11479291" cy="437728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6AB2E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Sous-partie</a:t>
            </a:r>
          </a:p>
        </p:txBody>
      </p:sp>
      <p:sp>
        <p:nvSpPr>
          <p:cNvPr id="8" name="Espace réservé du contenu 17">
            <a:extLst>
              <a:ext uri="{FF2B5EF4-FFF2-40B4-BE49-F238E27FC236}">
                <a16:creationId xmlns:a16="http://schemas.microsoft.com/office/drawing/2014/main" id="{491424AB-AC6B-44B1-8ADF-55CC10B3C30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0" y="957532"/>
            <a:ext cx="5740400" cy="5290868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1600">
                <a:solidFill>
                  <a:srgbClr val="6AB2E4"/>
                </a:solidFill>
              </a:defRPr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9871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-3175"/>
            <a:ext cx="3462868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01227" y="3170794"/>
            <a:ext cx="8647429" cy="119082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 cap="none">
                <a:solidFill>
                  <a:srgbClr val="21303B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4902890" y="37659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1800" dirty="0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39352" y="6281739"/>
            <a:ext cx="1771649" cy="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BF1C35E-9487-4E30-B571-50E12B1D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4C9F43C-0AFE-43CA-B10D-3B729966A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389CB02-4CAC-4F33-9BA3-A3F2F02CF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8F7-DFCB-4ADC-9AE3-87141D6B39F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numéro de diapositive 3">
            <a:extLst>
              <a:ext uri="{FF2B5EF4-FFF2-40B4-BE49-F238E27FC236}">
                <a16:creationId xmlns:a16="http://schemas.microsoft.com/office/drawing/2014/main" id="{39E4610D-C421-4192-9342-705694805E62}"/>
              </a:ext>
            </a:extLst>
          </p:cNvPr>
          <p:cNvSpPr txBox="1">
            <a:spLocks/>
          </p:cNvSpPr>
          <p:nvPr userDrawn="1"/>
        </p:nvSpPr>
        <p:spPr>
          <a:xfrm>
            <a:off x="5618287" y="6384644"/>
            <a:ext cx="439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E188F7-DFCB-4ADC-9AE3-87141D6B3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9005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AF36373-29E5-4E52-91A9-4653A72D1DBE}"/>
              </a:ext>
            </a:extLst>
          </p:cNvPr>
          <p:cNvCxnSpPr/>
          <p:nvPr userDrawn="1"/>
        </p:nvCxnSpPr>
        <p:spPr>
          <a:xfrm>
            <a:off x="436346" y="519766"/>
            <a:ext cx="11319310" cy="0"/>
          </a:xfrm>
          <a:prstGeom prst="line">
            <a:avLst/>
          </a:prstGeom>
          <a:ln>
            <a:solidFill>
              <a:srgbClr val="2530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EB5686E0-D12E-4E20-B4BD-F9E63E0B59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9463" y="241255"/>
            <a:ext cx="11576028" cy="268889"/>
          </a:xfrm>
        </p:spPr>
        <p:txBody>
          <a:bodyPr>
            <a:normAutofit/>
          </a:bodyPr>
          <a:lstStyle>
            <a:lvl1pPr marL="0" indent="0">
              <a:buNone/>
              <a:defRPr sz="894" b="0">
                <a:solidFill>
                  <a:srgbClr val="25303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F5927FC9-AFBA-4533-BCE9-BF2203BFF6ED}"/>
              </a:ext>
            </a:extLst>
          </p:cNvPr>
          <p:cNvCxnSpPr>
            <a:cxnSpLocks/>
          </p:cNvCxnSpPr>
          <p:nvPr userDrawn="1"/>
        </p:nvCxnSpPr>
        <p:spPr>
          <a:xfrm>
            <a:off x="436345" y="683400"/>
            <a:ext cx="0" cy="317630"/>
          </a:xfrm>
          <a:prstGeom prst="line">
            <a:avLst/>
          </a:prstGeom>
          <a:ln w="38100">
            <a:solidFill>
              <a:srgbClr val="64B5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7">
            <a:extLst>
              <a:ext uri="{FF2B5EF4-FFF2-40B4-BE49-F238E27FC236}">
                <a16:creationId xmlns:a16="http://schemas.microsoft.com/office/drawing/2014/main" id="{9FC31AA2-8F3E-43D7-89AE-BB305AEDEA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803" y="654528"/>
            <a:ext cx="11280853" cy="385003"/>
          </a:xfrm>
        </p:spPr>
        <p:txBody>
          <a:bodyPr>
            <a:noAutofit/>
          </a:bodyPr>
          <a:lstStyle>
            <a:lvl1pPr marL="0" indent="0">
              <a:buNone/>
              <a:defRPr sz="1788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diapositive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0BC18E22-FAF5-4927-86F4-705A7BC65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79" y="6384644"/>
            <a:ext cx="2084876" cy="308538"/>
          </a:xfrm>
          <a:prstGeom prst="rect">
            <a:avLst/>
          </a:prstGeom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A29C038B-63C9-41DE-8C9D-07E34B58515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6348" y="1222414"/>
            <a:ext cx="11409143" cy="4832313"/>
          </a:xfrm>
        </p:spPr>
        <p:txBody>
          <a:bodyPr>
            <a:normAutofit/>
          </a:bodyPr>
          <a:lstStyle>
            <a:lvl1pPr>
              <a:defRPr sz="1625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6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3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38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FEA2D97-491A-4D66-BD26-4E74BF34CA8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26FB750-B63F-48B3-B2AE-D180C1864A7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82AFDF6-D6F0-4B21-99D0-D0D48FA1328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618289" y="6384646"/>
            <a:ext cx="43918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E188F7-DFCB-4ADC-9AE3-87141D6B39F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258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26A3DF7-5AE9-470E-A402-0273FF98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42C3D4A-E11D-4DE8-886F-36ADAF5C76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4E15B90-C5CB-4485-9321-C9E9BDAC73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27399" y="6346585"/>
            <a:ext cx="3761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EEE1C-7DE5-49F2-A1D2-0B51D7F84545}" type="datetimeFigureOut">
              <a:rPr lang="fr-FR" smtClean="0"/>
              <a:pPr/>
              <a:t>10/10/2024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A684B8-E00B-4B79-B23E-816F9D59E9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1231" y="6355030"/>
            <a:ext cx="5397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4B4009-F12E-4FF6-81A6-109AA6E5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31457" y="6355032"/>
            <a:ext cx="493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6AB2E4"/>
                </a:solidFill>
              </a:defRPr>
            </a:lvl1pPr>
          </a:lstStyle>
          <a:p>
            <a:fld id="{15361AB8-16A7-4921-AB0E-95BF12BB4D04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DFB68130-9F94-46BB-91A4-1AF5AA76EA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363366" y="6386950"/>
            <a:ext cx="1532626" cy="3012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8665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  <p:sldLayoutId id="2147483662" r:id="rId5"/>
    <p:sldLayoutId id="2147483663" r:id="rId6"/>
    <p:sldLayoutId id="214748366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AB2E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E6EF838B-18BA-430E-8FDB-D81E1CEBF5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6788" y="1153543"/>
            <a:ext cx="7533984" cy="2387600"/>
          </a:xfrm>
        </p:spPr>
        <p:txBody>
          <a:bodyPr>
            <a:normAutofit fontScale="90000"/>
          </a:bodyPr>
          <a:lstStyle/>
          <a:p>
            <a:r>
              <a:rPr lang="fr-FR" dirty="0"/>
              <a:t>Ouverture à la concurrence des lignes de bus de la zone centrale Paris-Petite Couronne</a:t>
            </a:r>
          </a:p>
        </p:txBody>
      </p:sp>
      <p:sp>
        <p:nvSpPr>
          <p:cNvPr id="10" name="Sous-titre 9">
            <a:extLst>
              <a:ext uri="{FF2B5EF4-FFF2-40B4-BE49-F238E27FC236}">
                <a16:creationId xmlns:a16="http://schemas.microsoft.com/office/drawing/2014/main" id="{280603F3-BB72-4BD8-A156-440FF1B9F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Allotissement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2B6EEF7-D97C-4234-98D9-F87ADE7FD4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Octobre 2024</a:t>
            </a:r>
          </a:p>
        </p:txBody>
      </p:sp>
    </p:spTree>
    <p:extLst>
      <p:ext uri="{BB962C8B-B14F-4D97-AF65-F5344CB8AC3E}">
        <p14:creationId xmlns:p14="http://schemas.microsoft.com/office/powerpoint/2010/main" val="420498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145342" y="3943978"/>
            <a:ext cx="1671758" cy="1577355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- 4 lignes </a:t>
            </a:r>
            <a:r>
              <a:rPr lang="fr-FR" sz="1050" dirty="0"/>
              <a:t>(dont 1 nouvelle ligne expresse)</a:t>
            </a:r>
          </a:p>
          <a:p>
            <a:r>
              <a:rPr lang="fr-FR" sz="1600" dirty="0"/>
              <a:t>- 4,1M KCC</a:t>
            </a:r>
          </a:p>
          <a:p>
            <a:r>
              <a:rPr lang="fr-FR" sz="1600" dirty="0"/>
              <a:t>- 44 véhicules </a:t>
            </a:r>
            <a:r>
              <a:rPr lang="fr-FR" sz="1100" dirty="0"/>
              <a:t>(hors nouvelle ligne expresse)</a:t>
            </a:r>
          </a:p>
          <a:p>
            <a:r>
              <a:rPr lang="fr-FR" sz="1600" dirty="0"/>
              <a:t>- 1 COB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 de France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145342" y="841798"/>
            <a:ext cx="2057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 :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Décembre 2025 pour la création de ligne, mars 2026 pour les lignes existantes.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Mesnil Amelot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Intègre les lignes autoroutières du secteur de Roissy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D7C010E5-EB85-9F95-C2D4-D284E426A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2D64327-52F8-16D1-E18F-15838EBB9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38" name="Ellipse 37">
            <a:extLst>
              <a:ext uri="{FF2B5EF4-FFF2-40B4-BE49-F238E27FC236}">
                <a16:creationId xmlns:a16="http://schemas.microsoft.com/office/drawing/2014/main" id="{B3A05F8E-1BB2-CCC6-8EB2-F6F93365D0F4}"/>
              </a:ext>
            </a:extLst>
          </p:cNvPr>
          <p:cNvSpPr/>
          <p:nvPr/>
        </p:nvSpPr>
        <p:spPr>
          <a:xfrm rot="15958207">
            <a:off x="7338382" y="155714"/>
            <a:ext cx="945837" cy="1433038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DF767725-C797-5FED-24E0-E23B98E9F9ED}"/>
              </a:ext>
            </a:extLst>
          </p:cNvPr>
          <p:cNvSpPr/>
          <p:nvPr/>
        </p:nvSpPr>
        <p:spPr>
          <a:xfrm>
            <a:off x="7943226" y="560272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M-A</a:t>
            </a:r>
          </a:p>
        </p:txBody>
      </p:sp>
    </p:spTree>
    <p:extLst>
      <p:ext uri="{BB962C8B-B14F-4D97-AF65-F5344CB8AC3E}">
        <p14:creationId xmlns:p14="http://schemas.microsoft.com/office/powerpoint/2010/main" val="188753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269888" y="3737328"/>
            <a:ext cx="1671758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fr-FR" sz="1600" dirty="0"/>
              <a:t>- 18 Lignes</a:t>
            </a:r>
          </a:p>
          <a:p>
            <a:r>
              <a:rPr lang="fr-FR" sz="1600" dirty="0"/>
              <a:t>- 9M KCC</a:t>
            </a:r>
            <a:endParaRPr lang="fr-FR" sz="1000" dirty="0">
              <a:cs typeface="Arial"/>
            </a:endParaRPr>
          </a:p>
          <a:p>
            <a:r>
              <a:rPr lang="fr-FR" sz="1600" dirty="0"/>
              <a:t>- 217 </a:t>
            </a:r>
            <a:r>
              <a:rPr lang="fr-FR" sz="1600" dirty="0" err="1"/>
              <a:t>véh</a:t>
            </a:r>
            <a:r>
              <a:rPr lang="fr-FR" sz="1600" dirty="0"/>
              <a:t>.</a:t>
            </a:r>
          </a:p>
          <a:p>
            <a:r>
              <a:rPr lang="fr-FR" sz="1600" dirty="0"/>
              <a:t>- 1 COB </a:t>
            </a:r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Croix du Sud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077193" y="1577121"/>
            <a:ext cx="2057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 :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Mars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Fontenay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Vélizy, Issy</a:t>
            </a:r>
          </a:p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Noctilien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 Montparnasse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0A42B557-7363-2659-DA20-010E8ADBA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1762F3E-99DD-CEBB-FB2C-E597AE2ADD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33" name="Ellipse 32">
            <a:extLst>
              <a:ext uri="{FF2B5EF4-FFF2-40B4-BE49-F238E27FC236}">
                <a16:creationId xmlns:a16="http://schemas.microsoft.com/office/drawing/2014/main" id="{638CFAEF-57C0-36C5-A1FE-D672E702748E}"/>
              </a:ext>
            </a:extLst>
          </p:cNvPr>
          <p:cNvSpPr/>
          <p:nvPr/>
        </p:nvSpPr>
        <p:spPr>
          <a:xfrm>
            <a:off x="4586079" y="4333308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FON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EACCE15-35B3-7F00-04D5-2E01EEB5C582}"/>
              </a:ext>
            </a:extLst>
          </p:cNvPr>
          <p:cNvSpPr/>
          <p:nvPr/>
        </p:nvSpPr>
        <p:spPr>
          <a:xfrm rot="15128568">
            <a:off x="3799031" y="3585474"/>
            <a:ext cx="945837" cy="1655227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24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078387" y="4578336"/>
            <a:ext cx="1671758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- 38 lignes </a:t>
            </a:r>
          </a:p>
          <a:p>
            <a:r>
              <a:rPr lang="fr-FR" sz="1600" dirty="0"/>
              <a:t>- 22,3M KCC</a:t>
            </a:r>
          </a:p>
          <a:p>
            <a:r>
              <a:rPr lang="fr-FR" sz="1600" dirty="0"/>
              <a:t>- 616 véhicules</a:t>
            </a:r>
          </a:p>
          <a:p>
            <a:r>
              <a:rPr lang="fr-FR" sz="1600" dirty="0"/>
              <a:t>- 4 COB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Défense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Cloud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078387" y="907076"/>
            <a:ext cx="20571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 :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Mai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Point du Jour, Nanterre, Charlebourg  (RATP) + Nanterre les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Guilleraies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(non RATP)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Intègres les lignes affrétées de l’Ouest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Défense, Rueil, Pt de Neuilly, Pt de Sèvres, Parc St Cloud, voire P Auteuil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F1997AE-A30C-416D-0F3C-1C446210CE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20" name="Ellipse 19">
            <a:extLst>
              <a:ext uri="{FF2B5EF4-FFF2-40B4-BE49-F238E27FC236}">
                <a16:creationId xmlns:a16="http://schemas.microsoft.com/office/drawing/2014/main" id="{21B70691-8896-25A6-8D34-3172D5A95966}"/>
              </a:ext>
            </a:extLst>
          </p:cNvPr>
          <p:cNvSpPr/>
          <p:nvPr/>
        </p:nvSpPr>
        <p:spPr>
          <a:xfrm>
            <a:off x="3848982" y="2519433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NAN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43C7C44C-191B-6362-0A2D-BD62E014CB6E}"/>
              </a:ext>
            </a:extLst>
          </p:cNvPr>
          <p:cNvSpPr/>
          <p:nvPr/>
        </p:nvSpPr>
        <p:spPr>
          <a:xfrm>
            <a:off x="4218403" y="3657554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PDJ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7955D0E4-4DF0-7030-3D86-6A8E2C61E8D7}"/>
              </a:ext>
            </a:extLst>
          </p:cNvPr>
          <p:cNvSpPr/>
          <p:nvPr/>
        </p:nvSpPr>
        <p:spPr>
          <a:xfrm>
            <a:off x="4338625" y="2395608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CLB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79E27E8-8342-F0E0-6F2F-7D7E63BFFD56}"/>
              </a:ext>
            </a:extLst>
          </p:cNvPr>
          <p:cNvSpPr/>
          <p:nvPr/>
        </p:nvSpPr>
        <p:spPr>
          <a:xfrm rot="15128568">
            <a:off x="3128396" y="2297104"/>
            <a:ext cx="2028363" cy="1655227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69872391-E5AB-4A76-414E-72A55CE17CCB}"/>
              </a:ext>
            </a:extLst>
          </p:cNvPr>
          <p:cNvSpPr/>
          <p:nvPr/>
        </p:nvSpPr>
        <p:spPr>
          <a:xfrm>
            <a:off x="3630909" y="2788784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425218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145342" y="4076957"/>
            <a:ext cx="1671758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- 20 lignes</a:t>
            </a:r>
          </a:p>
          <a:p>
            <a:r>
              <a:rPr lang="fr-FR" sz="1600" dirty="0"/>
              <a:t>- 9,6M KCC</a:t>
            </a:r>
          </a:p>
          <a:p>
            <a:r>
              <a:rPr lang="fr-FR" sz="1600" dirty="0"/>
              <a:t>- 285 véhicules</a:t>
            </a:r>
          </a:p>
          <a:p>
            <a:r>
              <a:rPr lang="fr-FR" sz="1600" dirty="0"/>
              <a:t>- 2 COB </a:t>
            </a:r>
          </a:p>
          <a:p>
            <a:endParaRPr lang="fr-FR" sz="16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Champerret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145342" y="1330900"/>
            <a:ext cx="20571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 :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Novembre 2025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Pleyel et Asnières, + GR : Asnières, Champerret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C87A75-EBBE-9F72-A1CD-117626B86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21" name="Ellipse 20">
            <a:extLst>
              <a:ext uri="{FF2B5EF4-FFF2-40B4-BE49-F238E27FC236}">
                <a16:creationId xmlns:a16="http://schemas.microsoft.com/office/drawing/2014/main" id="{8B8C59CE-363B-CA15-B1D2-5FFF9C868E50}"/>
              </a:ext>
            </a:extLst>
          </p:cNvPr>
          <p:cNvSpPr/>
          <p:nvPr/>
        </p:nvSpPr>
        <p:spPr>
          <a:xfrm>
            <a:off x="4884888" y="2157182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ASN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665916DD-DEA2-2C0C-573A-620883683FBD}"/>
              </a:ext>
            </a:extLst>
          </p:cNvPr>
          <p:cNvSpPr/>
          <p:nvPr/>
        </p:nvSpPr>
        <p:spPr>
          <a:xfrm>
            <a:off x="5341422" y="2077001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PLE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79C6A931-2659-E100-1CA7-BABAB1AF69D1}"/>
              </a:ext>
            </a:extLst>
          </p:cNvPr>
          <p:cNvSpPr/>
          <p:nvPr/>
        </p:nvSpPr>
        <p:spPr>
          <a:xfrm rot="15128568">
            <a:off x="4303040" y="1398994"/>
            <a:ext cx="1573651" cy="1142588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145342" y="3772775"/>
            <a:ext cx="1671758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- 30 lignes </a:t>
            </a:r>
          </a:p>
          <a:p>
            <a:r>
              <a:rPr lang="fr-FR" sz="1600" dirty="0"/>
              <a:t>- 17,7M KCC</a:t>
            </a:r>
            <a:endParaRPr lang="fr-FR" sz="1000" dirty="0"/>
          </a:p>
          <a:p>
            <a:r>
              <a:rPr lang="fr-FR" sz="1600" dirty="0"/>
              <a:t>- 538 véhicules</a:t>
            </a:r>
          </a:p>
          <a:p>
            <a:r>
              <a:rPr lang="fr-FR" sz="1600" dirty="0"/>
              <a:t>- 3 COB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Plaine St Denis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145342" y="1330900"/>
            <a:ext cx="2057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 :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Mai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St Denis + Aubervilliers + Villiers le bel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St Denis U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CF01B53C-F808-9C03-0642-19561C7C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CE42F26-BFC7-95DA-C3BD-ACE234A6AC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8927D1B8-34F0-CD21-325C-9B4579BF31E2}"/>
              </a:ext>
            </a:extLst>
          </p:cNvPr>
          <p:cNvSpPr/>
          <p:nvPr/>
        </p:nvSpPr>
        <p:spPr>
          <a:xfrm>
            <a:off x="6010071" y="2086368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AUB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BE7CB7BE-8E2F-8D99-BFC7-D50B91D8BACD}"/>
              </a:ext>
            </a:extLst>
          </p:cNvPr>
          <p:cNvSpPr/>
          <p:nvPr/>
        </p:nvSpPr>
        <p:spPr>
          <a:xfrm>
            <a:off x="6156371" y="1141203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VLB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E2ECB81F-493D-C75F-883B-EBF6C83DA1E4}"/>
              </a:ext>
            </a:extLst>
          </p:cNvPr>
          <p:cNvSpPr/>
          <p:nvPr/>
        </p:nvSpPr>
        <p:spPr>
          <a:xfrm>
            <a:off x="5631920" y="1541208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STD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5E9B8D4-234B-5443-1054-9914D352EED5}"/>
              </a:ext>
            </a:extLst>
          </p:cNvPr>
          <p:cNvSpPr/>
          <p:nvPr/>
        </p:nvSpPr>
        <p:spPr>
          <a:xfrm rot="16200000">
            <a:off x="4927953" y="1150128"/>
            <a:ext cx="2035288" cy="1034320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95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002417" y="4538430"/>
            <a:ext cx="1987420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- 19 lignes </a:t>
            </a:r>
          </a:p>
          <a:p>
            <a:r>
              <a:rPr lang="fr-FR" sz="1600" dirty="0"/>
              <a:t>- 14,2M KCC</a:t>
            </a:r>
            <a:endParaRPr lang="fr-FR" sz="1000" dirty="0"/>
          </a:p>
          <a:p>
            <a:r>
              <a:rPr lang="fr-FR" sz="1600" dirty="0"/>
              <a:t>- 372 véhicules</a:t>
            </a:r>
          </a:p>
          <a:p>
            <a:r>
              <a:rPr lang="fr-FR" sz="1600" dirty="0"/>
              <a:t>- 2 COB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Ourcq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025916" y="819520"/>
            <a:ext cx="22000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 :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Mai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Flandre + Pavillons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Option pour la mise en place d’une navette fluviale Ourcq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Le Bourget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Eglise de Pantin 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Bobigny Pablo Picasso</a:t>
            </a:r>
          </a:p>
          <a:p>
            <a:pPr marL="171450" indent="-171450">
              <a:buFontTx/>
              <a:buChar char="-"/>
            </a:pP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Fort d’Aubervilliers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Intégration du projet TZEN 3 à déterminer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449D961D-C2B4-17EA-A15A-06476EFD3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675DC71-C45B-39A0-1636-77BDACD593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18" name="Ellipse 17">
            <a:extLst>
              <a:ext uri="{FF2B5EF4-FFF2-40B4-BE49-F238E27FC236}">
                <a16:creationId xmlns:a16="http://schemas.microsoft.com/office/drawing/2014/main" id="{3AFF746D-BD42-A4E7-1253-ABF9A9750AE6}"/>
              </a:ext>
            </a:extLst>
          </p:cNvPr>
          <p:cNvSpPr/>
          <p:nvPr/>
        </p:nvSpPr>
        <p:spPr>
          <a:xfrm>
            <a:off x="6352523" y="2464033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FLA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864A446A-21D3-BB67-C711-0C8A3F2A2A62}"/>
              </a:ext>
            </a:extLst>
          </p:cNvPr>
          <p:cNvSpPr/>
          <p:nvPr/>
        </p:nvSpPr>
        <p:spPr>
          <a:xfrm>
            <a:off x="7095317" y="2184778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PAV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67A861D8-C5A1-895F-3774-80EE1CFF47D8}"/>
              </a:ext>
            </a:extLst>
          </p:cNvPr>
          <p:cNvSpPr/>
          <p:nvPr/>
        </p:nvSpPr>
        <p:spPr>
          <a:xfrm rot="17996900">
            <a:off x="6053944" y="1418292"/>
            <a:ext cx="1866039" cy="1724000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34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136795" y="4108534"/>
            <a:ext cx="1767495" cy="156966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- 29 lignes</a:t>
            </a:r>
          </a:p>
          <a:p>
            <a:r>
              <a:rPr lang="fr-FR" sz="1600" dirty="0"/>
              <a:t>(dont 7 </a:t>
            </a:r>
            <a:r>
              <a:rPr lang="fr-FR" sz="1600" dirty="0" err="1"/>
              <a:t>Noctilien</a:t>
            </a:r>
            <a:r>
              <a:rPr lang="fr-FR" sz="1600" dirty="0"/>
              <a:t>)</a:t>
            </a:r>
          </a:p>
          <a:p>
            <a:r>
              <a:rPr lang="fr-FR" sz="1600" dirty="0"/>
              <a:t>- 13,7M KCC</a:t>
            </a:r>
          </a:p>
          <a:p>
            <a:r>
              <a:rPr lang="fr-FR" sz="1600" dirty="0"/>
              <a:t>- 307 véhicules</a:t>
            </a:r>
          </a:p>
          <a:p>
            <a:r>
              <a:rPr lang="fr-FR" sz="1600" dirty="0"/>
              <a:t>- 3 COB (dont 1 en construction)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Boucles de Marne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076951" y="1047792"/>
            <a:ext cx="2057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 :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Novembre 2025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St Maur + Bord-de-Marne + 1 Cob en construction à Neuilly-sur-Marne (Frères Lumières)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Lignes Noctilien du pôle Gare de Lyon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Joinville, Champigny, Villiers, Bry, Neuilly-Plaisance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5D4C6EBC-BFBC-9D08-7625-201D3FA1F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D9E6DA-4697-179D-D669-DEA88B6A7F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A933326D-D1CF-D613-A601-1301EB3F449E}"/>
              </a:ext>
            </a:extLst>
          </p:cNvPr>
          <p:cNvSpPr/>
          <p:nvPr/>
        </p:nvSpPr>
        <p:spPr>
          <a:xfrm>
            <a:off x="6981099" y="4205281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STM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5936E7DB-CB94-B435-3F3E-21612D46CB90}"/>
              </a:ext>
            </a:extLst>
          </p:cNvPr>
          <p:cNvSpPr/>
          <p:nvPr/>
        </p:nvSpPr>
        <p:spPr>
          <a:xfrm>
            <a:off x="7503878" y="3431260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BDM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0FEFAA8E-46A0-679F-B863-0040A305ED02}"/>
              </a:ext>
            </a:extLst>
          </p:cNvPr>
          <p:cNvSpPr/>
          <p:nvPr/>
        </p:nvSpPr>
        <p:spPr>
          <a:xfrm>
            <a:off x="7720515" y="3204097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NSM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1F1D6C20-1D65-8779-646A-DF78DEDDA198}"/>
              </a:ext>
            </a:extLst>
          </p:cNvPr>
          <p:cNvSpPr/>
          <p:nvPr/>
        </p:nvSpPr>
        <p:spPr>
          <a:xfrm rot="19011486">
            <a:off x="6322101" y="3033338"/>
            <a:ext cx="2186797" cy="1429988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086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145342" y="4538430"/>
            <a:ext cx="1671758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- 24 lignes </a:t>
            </a:r>
          </a:p>
          <a:p>
            <a:r>
              <a:rPr lang="fr-FR" sz="1600" dirty="0"/>
              <a:t>- 17M KCC</a:t>
            </a:r>
          </a:p>
          <a:p>
            <a:r>
              <a:rPr lang="fr-FR" sz="1600" dirty="0"/>
              <a:t>- 412 </a:t>
            </a:r>
            <a:r>
              <a:rPr lang="fr-FR" sz="1600" dirty="0" err="1"/>
              <a:t>véh</a:t>
            </a:r>
            <a:r>
              <a:rPr lang="fr-FR" sz="1600" dirty="0"/>
              <a:t>.</a:t>
            </a:r>
          </a:p>
          <a:p>
            <a:r>
              <a:rPr lang="fr-FR" sz="1600" dirty="0"/>
              <a:t>- 2 COB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Pompadour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145342" y="1330900"/>
            <a:ext cx="20571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Mise en service prévisionnelle :</a:t>
            </a:r>
          </a:p>
          <a:p>
            <a:r>
              <a:rPr lang="fr-FR" sz="1200" dirty="0"/>
              <a:t>Août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Créteil + Thiais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Intègre les 2 TCSP :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Tvm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et 393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Rungis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03046178-2BEA-B929-2571-845E35A44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435B04B-DB22-527C-5C9E-B0D3C97033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03E379D-E26C-A05C-E784-F7D5EE95CF74}"/>
              </a:ext>
            </a:extLst>
          </p:cNvPr>
          <p:cNvSpPr/>
          <p:nvPr/>
        </p:nvSpPr>
        <p:spPr>
          <a:xfrm>
            <a:off x="5963634" y="5090354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THI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18113AAE-8737-3062-3DD7-3E9E146CA981}"/>
              </a:ext>
            </a:extLst>
          </p:cNvPr>
          <p:cNvSpPr/>
          <p:nvPr/>
        </p:nvSpPr>
        <p:spPr>
          <a:xfrm>
            <a:off x="6445910" y="4871181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CRE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BC4C7F57-7DFF-23D4-E388-A5571FF8C6BE}"/>
              </a:ext>
            </a:extLst>
          </p:cNvPr>
          <p:cNvSpPr/>
          <p:nvPr/>
        </p:nvSpPr>
        <p:spPr>
          <a:xfrm rot="20540666">
            <a:off x="5926889" y="4455194"/>
            <a:ext cx="1774418" cy="949423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921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078667" y="3711218"/>
            <a:ext cx="1912680" cy="2308324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- 28 lignes de bus (dont 7 Noctilien)</a:t>
            </a:r>
          </a:p>
          <a:p>
            <a:r>
              <a:rPr lang="fr-FR" sz="1600" dirty="0"/>
              <a:t>- 1 tramway (T9)</a:t>
            </a:r>
          </a:p>
          <a:p>
            <a:r>
              <a:rPr lang="fr-FR" sz="1600" dirty="0"/>
              <a:t>- 1 BHNS (Tzen 5)</a:t>
            </a:r>
          </a:p>
          <a:p>
            <a:endParaRPr lang="fr-FR" sz="1600" dirty="0"/>
          </a:p>
          <a:p>
            <a:r>
              <a:rPr lang="fr-FR" sz="1600" dirty="0"/>
              <a:t>- 17,4M KCC bus</a:t>
            </a:r>
            <a:endParaRPr lang="fr-FR" sz="1000" dirty="0"/>
          </a:p>
          <a:p>
            <a:r>
              <a:rPr lang="fr-FR" sz="1600" dirty="0"/>
              <a:t>- 1,3M KCC tram</a:t>
            </a:r>
          </a:p>
          <a:p>
            <a:r>
              <a:rPr lang="fr-FR" sz="1600" dirty="0"/>
              <a:t>- 409 véhicules</a:t>
            </a:r>
          </a:p>
          <a:p>
            <a:r>
              <a:rPr lang="fr-FR" sz="1600" dirty="0"/>
              <a:t>- 3 COB + 2 SMR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Seine Orly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078667" y="479564"/>
            <a:ext cx="2057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Mise en service prévisionnelle :</a:t>
            </a:r>
          </a:p>
          <a:p>
            <a:r>
              <a:rPr lang="fr-FR" sz="1200" dirty="0"/>
              <a:t>Août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Ivry et Vitry (RATP) + Villeneuve-le-Roi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SMR : Tzen5 + T9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Intègre le projet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Tzen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Absorption du lot 22 avec bus +T9</a:t>
            </a:r>
          </a:p>
          <a:p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Noctilien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du pôle Châtelet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Villejuif Louis Aragon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4A0F2EC3-3F6F-1076-9F3D-FA34D4825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F67643-9074-03B7-D15C-B76392D2DD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37" name="Ellipse 36">
            <a:extLst>
              <a:ext uri="{FF2B5EF4-FFF2-40B4-BE49-F238E27FC236}">
                <a16:creationId xmlns:a16="http://schemas.microsoft.com/office/drawing/2014/main" id="{1E395D79-3868-2765-FE48-D731E3C8710E}"/>
              </a:ext>
            </a:extLst>
          </p:cNvPr>
          <p:cNvSpPr/>
          <p:nvPr/>
        </p:nvSpPr>
        <p:spPr>
          <a:xfrm>
            <a:off x="6000226" y="4565561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VIT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95BEAC77-AF65-DD28-AFE5-032ADAE2E1A9}"/>
              </a:ext>
            </a:extLst>
          </p:cNvPr>
          <p:cNvSpPr/>
          <p:nvPr/>
        </p:nvSpPr>
        <p:spPr>
          <a:xfrm>
            <a:off x="5936660" y="4073326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IVR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C9E81287-B319-D095-99BD-9AAD23A85B29}"/>
              </a:ext>
            </a:extLst>
          </p:cNvPr>
          <p:cNvSpPr/>
          <p:nvPr/>
        </p:nvSpPr>
        <p:spPr>
          <a:xfrm>
            <a:off x="6171528" y="5371119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VLR</a:t>
            </a:r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221C4E51-AE48-9718-0A6D-9C34A8C6100F}"/>
              </a:ext>
            </a:extLst>
          </p:cNvPr>
          <p:cNvSpPr/>
          <p:nvPr/>
        </p:nvSpPr>
        <p:spPr>
          <a:xfrm rot="15677744">
            <a:off x="4990077" y="4397583"/>
            <a:ext cx="2175900" cy="1312659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084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145342" y="4538430"/>
            <a:ext cx="1912680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- 25 lignes </a:t>
            </a:r>
          </a:p>
          <a:p>
            <a:r>
              <a:rPr lang="fr-FR" sz="1600" dirty="0"/>
              <a:t>- 18,1M KCC</a:t>
            </a:r>
            <a:endParaRPr lang="fr-FR" sz="1000" dirty="0"/>
          </a:p>
          <a:p>
            <a:r>
              <a:rPr lang="fr-FR" sz="1600" dirty="0"/>
              <a:t>- 521 véhicules</a:t>
            </a:r>
          </a:p>
          <a:p>
            <a:r>
              <a:rPr lang="fr-FR" sz="1600" dirty="0"/>
              <a:t>- 4 COB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 Gauche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145342" y="1330900"/>
            <a:ext cx="20571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Mise en service prévisionnelle :</a:t>
            </a:r>
          </a:p>
          <a:p>
            <a:r>
              <a:rPr lang="fr-FR" sz="1200" dirty="0"/>
              <a:t>Octobre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Croix Nivert, Lebrun,  Corentin, Malakoff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Denfert-Rochereau, Gare de Lyon, Mairie d’Issy, Porte d’Orléans-Avant Cour et Porte d’Orléans-Ernest Reyer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20B273-5975-E323-B6F4-770913C57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BDF75848-B517-4EC7-98C4-985581F52836}"/>
              </a:ext>
            </a:extLst>
          </p:cNvPr>
          <p:cNvSpPr/>
          <p:nvPr/>
        </p:nvSpPr>
        <p:spPr>
          <a:xfrm>
            <a:off x="5293427" y="3939880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COR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B34CD1E2-5081-DA53-8696-F5D485AC8220}"/>
              </a:ext>
            </a:extLst>
          </p:cNvPr>
          <p:cNvSpPr/>
          <p:nvPr/>
        </p:nvSpPr>
        <p:spPr>
          <a:xfrm>
            <a:off x="5649549" y="3581091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LEB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F06887B-64E8-493F-C68C-284F9EB18245}"/>
              </a:ext>
            </a:extLst>
          </p:cNvPr>
          <p:cNvSpPr/>
          <p:nvPr/>
        </p:nvSpPr>
        <p:spPr>
          <a:xfrm>
            <a:off x="4869784" y="3606554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CXN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95854D5-AEEC-2540-EFC2-203E24AF148A}"/>
              </a:ext>
            </a:extLst>
          </p:cNvPr>
          <p:cNvSpPr/>
          <p:nvPr/>
        </p:nvSpPr>
        <p:spPr>
          <a:xfrm>
            <a:off x="4841272" y="4059623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MAL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F3776266-5192-5895-CF3B-30D97B39E61E}"/>
              </a:ext>
            </a:extLst>
          </p:cNvPr>
          <p:cNvSpPr/>
          <p:nvPr/>
        </p:nvSpPr>
        <p:spPr>
          <a:xfrm rot="16537919">
            <a:off x="4649643" y="3395338"/>
            <a:ext cx="1445491" cy="1328569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46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80872489-E2EE-40A1-B167-D326C43A9F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fr-FR" sz="1200" dirty="0"/>
              <a:t>Chiffres clés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5AEA731-75FE-4E28-829D-77614B5766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Zone de desserte bus RATP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78DAEBE-9575-4A4E-A375-B87F93C587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89" t="26112" r="70663" b="19402"/>
          <a:stretch/>
        </p:blipFill>
        <p:spPr>
          <a:xfrm>
            <a:off x="688692" y="1059543"/>
            <a:ext cx="5805272" cy="572217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CD11124-6E1A-4FA1-99C5-74587B7814AC}"/>
              </a:ext>
            </a:extLst>
          </p:cNvPr>
          <p:cNvSpPr txBox="1"/>
          <p:nvPr/>
        </p:nvSpPr>
        <p:spPr>
          <a:xfrm>
            <a:off x="500690" y="1859339"/>
            <a:ext cx="2531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4" name="Espace réservé du texte 7">
            <a:extLst>
              <a:ext uri="{FF2B5EF4-FFF2-40B4-BE49-F238E27FC236}">
                <a16:creationId xmlns:a16="http://schemas.microsoft.com/office/drawing/2014/main" id="{DEF50F5B-526F-4B44-9F9C-62E75B343F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1966" y="1039529"/>
            <a:ext cx="5009344" cy="4832313"/>
          </a:xfrm>
        </p:spPr>
        <p:txBody>
          <a:bodyPr/>
          <a:lstStyle/>
          <a:p>
            <a:r>
              <a:rPr lang="fr-FR" dirty="0"/>
              <a:t>303 lignes (hors services délégués)</a:t>
            </a:r>
          </a:p>
          <a:p>
            <a:r>
              <a:rPr lang="fr-FR" dirty="0"/>
              <a:t>187 Millions Kilomètres Commerciaux (2019)</a:t>
            </a:r>
          </a:p>
          <a:p>
            <a:r>
              <a:rPr lang="fr-FR" dirty="0"/>
              <a:t>~ 4 800 bus</a:t>
            </a:r>
          </a:p>
          <a:p>
            <a:r>
              <a:rPr lang="fr-FR" dirty="0"/>
              <a:t>1,017 Milliards de voyages (année 2018) et 984 Millions (année 2019 – impact grève) </a:t>
            </a:r>
          </a:p>
        </p:txBody>
      </p:sp>
    </p:spTree>
    <p:extLst>
      <p:ext uri="{BB962C8B-B14F-4D97-AF65-F5344CB8AC3E}">
        <p14:creationId xmlns:p14="http://schemas.microsoft.com/office/powerpoint/2010/main" val="2805623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230084" y="4530039"/>
            <a:ext cx="1912680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- 41 lignes</a:t>
            </a:r>
          </a:p>
          <a:p>
            <a:r>
              <a:rPr lang="fr-FR" sz="1600" dirty="0"/>
              <a:t>- 23M KCC </a:t>
            </a:r>
          </a:p>
          <a:p>
            <a:r>
              <a:rPr lang="fr-FR" sz="1600" dirty="0"/>
              <a:t>- 633 </a:t>
            </a:r>
            <a:r>
              <a:rPr lang="fr-FR" sz="1600" dirty="0" err="1"/>
              <a:t>véh</a:t>
            </a:r>
            <a:r>
              <a:rPr lang="fr-FR" sz="1600" dirty="0"/>
              <a:t>.</a:t>
            </a:r>
          </a:p>
          <a:p>
            <a:r>
              <a:rPr lang="fr-FR" sz="1600" dirty="0"/>
              <a:t>- 3 COB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Rive Droite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085616" y="808180"/>
            <a:ext cx="20571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Mise en service prévisionnelle :</a:t>
            </a:r>
          </a:p>
          <a:p>
            <a:r>
              <a:rPr lang="fr-FR" sz="1200" dirty="0"/>
              <a:t>Octobre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Nation, Lilas, Belliard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+ site de Gallieni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Lignes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Noctilien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de Saint-Lazare, de Gare de l’Est et lignes N01, N02 et N13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Gare du Nord, Gallieni-Bagnolet, Porte des Lilas et Vincennes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3AAF77B2-4AD3-D81F-93B5-1FD9050C2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E3CF3F6-F043-7D3C-52F1-98C592DC5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10" name="Ellipse 9">
            <a:extLst>
              <a:ext uri="{FF2B5EF4-FFF2-40B4-BE49-F238E27FC236}">
                <a16:creationId xmlns:a16="http://schemas.microsoft.com/office/drawing/2014/main" id="{19266896-A28F-0265-CF43-0B912F6C08C9}"/>
              </a:ext>
            </a:extLst>
          </p:cNvPr>
          <p:cNvSpPr/>
          <p:nvPr/>
        </p:nvSpPr>
        <p:spPr>
          <a:xfrm>
            <a:off x="6404021" y="3022205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LIL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5F2E4E6D-49D9-B3C8-A1FD-2DDDA0298076}"/>
              </a:ext>
            </a:extLst>
          </p:cNvPr>
          <p:cNvSpPr/>
          <p:nvPr/>
        </p:nvSpPr>
        <p:spPr>
          <a:xfrm>
            <a:off x="6010071" y="3297396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NAT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9EABEBE4-D701-0BDC-9593-0C22A132B0C5}"/>
              </a:ext>
            </a:extLst>
          </p:cNvPr>
          <p:cNvSpPr/>
          <p:nvPr/>
        </p:nvSpPr>
        <p:spPr>
          <a:xfrm>
            <a:off x="5579867" y="2654558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BEL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B91A037F-A5FC-C4D8-897C-2857D8B2C6CE}"/>
              </a:ext>
            </a:extLst>
          </p:cNvPr>
          <p:cNvSpPr/>
          <p:nvPr/>
        </p:nvSpPr>
        <p:spPr>
          <a:xfrm rot="17427810">
            <a:off x="5601148" y="2013766"/>
            <a:ext cx="986594" cy="2317558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564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2A90D1-5A0D-4A25-9BB0-E47E8F495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8071" y="223509"/>
            <a:ext cx="11576028" cy="268889"/>
          </a:xfrm>
        </p:spPr>
        <p:txBody>
          <a:bodyPr>
            <a:normAutofit/>
          </a:bodyPr>
          <a:lstStyle/>
          <a:p>
            <a:r>
              <a:rPr lang="fr-FR" sz="1200" b="1" dirty="0"/>
              <a:t>Allotissement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F4FFE2-466B-49B4-AFB5-BB2BE3F5F3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5618289" y="5945569"/>
            <a:ext cx="43918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188F7-DFCB-4ADC-9AE3-87141D6B39F3}" type="slidenum">
              <a:rPr kumimoji="0" 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3839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sz="1000" b="0" i="0" u="none" strike="noStrike" kern="1200" cap="none" spc="0" normalizeH="0" baseline="0" noProof="0">
              <a:ln>
                <a:noFill/>
              </a:ln>
              <a:solidFill>
                <a:srgbClr val="3839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091C9351-3818-42DC-BA85-8355C6C094DF}"/>
              </a:ext>
            </a:extLst>
          </p:cNvPr>
          <p:cNvSpPr txBox="1">
            <a:spLocks/>
          </p:cNvSpPr>
          <p:nvPr/>
        </p:nvSpPr>
        <p:spPr>
          <a:xfrm>
            <a:off x="461514" y="711200"/>
            <a:ext cx="11409143" cy="5421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38393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6D7D459-21C6-410C-9E09-F0416C9993A6}"/>
              </a:ext>
            </a:extLst>
          </p:cNvPr>
          <p:cNvSpPr txBox="1"/>
          <p:nvPr/>
        </p:nvSpPr>
        <p:spPr>
          <a:xfrm>
            <a:off x="668291" y="638822"/>
            <a:ext cx="9681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Récapitulatif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23951D06-2E60-F1B2-00E0-FF658EBE2C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63782"/>
              </p:ext>
            </p:extLst>
          </p:nvPr>
        </p:nvGraphicFramePr>
        <p:xfrm>
          <a:off x="1725106" y="1543987"/>
          <a:ext cx="8493551" cy="42237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6325">
                  <a:extLst>
                    <a:ext uri="{9D8B030D-6E8A-4147-A177-3AD203B41FA5}">
                      <a16:colId xmlns:a16="http://schemas.microsoft.com/office/drawing/2014/main" val="3656224766"/>
                    </a:ext>
                  </a:extLst>
                </a:gridCol>
                <a:gridCol w="1948251">
                  <a:extLst>
                    <a:ext uri="{9D8B030D-6E8A-4147-A177-3AD203B41FA5}">
                      <a16:colId xmlns:a16="http://schemas.microsoft.com/office/drawing/2014/main" val="41310552"/>
                    </a:ext>
                  </a:extLst>
                </a:gridCol>
                <a:gridCol w="1636325">
                  <a:extLst>
                    <a:ext uri="{9D8B030D-6E8A-4147-A177-3AD203B41FA5}">
                      <a16:colId xmlns:a16="http://schemas.microsoft.com/office/drawing/2014/main" val="450549137"/>
                    </a:ext>
                  </a:extLst>
                </a:gridCol>
                <a:gridCol w="1636325">
                  <a:extLst>
                    <a:ext uri="{9D8B030D-6E8A-4147-A177-3AD203B41FA5}">
                      <a16:colId xmlns:a16="http://schemas.microsoft.com/office/drawing/2014/main" val="1349670231"/>
                    </a:ext>
                  </a:extLst>
                </a:gridCol>
                <a:gridCol w="1636325">
                  <a:extLst>
                    <a:ext uri="{9D8B030D-6E8A-4147-A177-3AD203B41FA5}">
                      <a16:colId xmlns:a16="http://schemas.microsoft.com/office/drawing/2014/main" val="1604285256"/>
                    </a:ext>
                  </a:extLst>
                </a:gridCol>
              </a:tblGrid>
              <a:tr h="524156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N° de lot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Nombre de lignes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KCC (en millions)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Véhicules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COB</a:t>
                      </a:r>
                      <a:endParaRPr lang="fr-FR" sz="16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29070527"/>
                  </a:ext>
                </a:extLst>
              </a:tr>
              <a:tr h="27637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14,7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332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52937216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9,2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237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097436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4,1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4830740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217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38509704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22,3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616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38859991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9,6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285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26153151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30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17,7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538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9956335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14,2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372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65616165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13,7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307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11677754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46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412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51117997"/>
                  </a:ext>
                </a:extLst>
              </a:tr>
              <a:tr h="497472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47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17,4 (bus) + 1,3 (tram)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13,9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409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3 + 2 SMR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1438045"/>
                  </a:ext>
                </a:extLst>
              </a:tr>
              <a:tr h="266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48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25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18,1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521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52827510"/>
                  </a:ext>
                </a:extLst>
              </a:tr>
              <a:tr h="25731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49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41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23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>
                          <a:effectLst/>
                        </a:rPr>
                        <a:t>633</a:t>
                      </a:r>
                      <a:endParaRPr lang="fr-FR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600" u="none" strike="noStrike" dirty="0">
                          <a:effectLst/>
                        </a:rPr>
                        <a:t>3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21516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94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8ACC259-76DC-4710-B0BA-EEA9C78EE2AE}"/>
              </a:ext>
            </a:extLst>
          </p:cNvPr>
          <p:cNvSpPr txBox="1"/>
          <p:nvPr/>
        </p:nvSpPr>
        <p:spPr>
          <a:xfrm>
            <a:off x="9261000" y="1086183"/>
            <a:ext cx="2945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26 centres bus RATP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bientôt 27, avec Villiers le Bel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A613A803-4CDF-4635-AD13-790B8A753CEC}"/>
              </a:ext>
            </a:extLst>
          </p:cNvPr>
          <p:cNvSpPr txBox="1"/>
          <p:nvPr/>
        </p:nvSpPr>
        <p:spPr>
          <a:xfrm>
            <a:off x="9261001" y="1547848"/>
            <a:ext cx="2835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 secteurs d’affrétés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à intégrer dans les lots 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3CF43F0B-AA1D-439D-86EA-76B1F50957C0}"/>
              </a:ext>
            </a:extLst>
          </p:cNvPr>
          <p:cNvSpPr txBox="1"/>
          <p:nvPr/>
        </p:nvSpPr>
        <p:spPr>
          <a:xfrm>
            <a:off x="9239215" y="2042398"/>
            <a:ext cx="275202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Massy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Fontenay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 du Jour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Nanterre</a:t>
            </a:r>
          </a:p>
          <a:p>
            <a:pPr lvl="0">
              <a:defRPr/>
            </a:pPr>
            <a:r>
              <a:rPr lang="fr-FR" sz="11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Charlebourg</a:t>
            </a:r>
            <a:endParaRPr lang="fr-FR" sz="11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Asnières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Pleyel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Denis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Aubervilliers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Flandre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Pavillons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Bords de Marne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Neuilly sur Marne 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Bussy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 Maur 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Créteil 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Thiais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Vitry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Montrouge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Malakoff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Cx Nivert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Belliard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Lagny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Lilas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Ivry</a:t>
            </a:r>
          </a:p>
          <a:p>
            <a:pPr lvl="0">
              <a:defRPr/>
            </a:pPr>
            <a:r>
              <a:rPr lang="fr-FR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Lebrun</a:t>
            </a: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866FEA8D-9140-4F7F-9919-CAA3EEDD2C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Exploitation actuelle par la RATP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1E5C1915-CCFE-4FC2-91CF-A4DDA997EA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Organisation par dépôts</a:t>
            </a:r>
          </a:p>
          <a:p>
            <a:endParaRPr lang="fr-FR" dirty="0"/>
          </a:p>
        </p:txBody>
      </p:sp>
      <p:grpSp>
        <p:nvGrpSpPr>
          <p:cNvPr id="125" name="Groupe 124">
            <a:extLst>
              <a:ext uri="{FF2B5EF4-FFF2-40B4-BE49-F238E27FC236}">
                <a16:creationId xmlns:a16="http://schemas.microsoft.com/office/drawing/2014/main" id="{6A628D82-9304-4E5D-B5AC-963B02A4EC71}"/>
              </a:ext>
            </a:extLst>
          </p:cNvPr>
          <p:cNvGrpSpPr/>
          <p:nvPr/>
        </p:nvGrpSpPr>
        <p:grpSpPr>
          <a:xfrm>
            <a:off x="371475" y="375697"/>
            <a:ext cx="8467725" cy="6368003"/>
            <a:chOff x="149139" y="-404482"/>
            <a:chExt cx="8789366" cy="6815678"/>
          </a:xfrm>
        </p:grpSpPr>
        <p:pic>
          <p:nvPicPr>
            <p:cNvPr id="126" name="Image 125">
              <a:extLst>
                <a:ext uri="{FF2B5EF4-FFF2-40B4-BE49-F238E27FC236}">
                  <a16:creationId xmlns:a16="http://schemas.microsoft.com/office/drawing/2014/main" id="{C67A5D62-2059-471F-9F6E-BADC78D38F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8385" t="17371" r="61870" b="9187"/>
            <a:stretch/>
          </p:blipFill>
          <p:spPr>
            <a:xfrm>
              <a:off x="149139" y="307456"/>
              <a:ext cx="8789366" cy="6103740"/>
            </a:xfrm>
            <a:prstGeom prst="rect">
              <a:avLst/>
            </a:prstGeom>
          </p:spPr>
        </p:pic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1B14F312-66D3-4605-8846-D1248F22F884}"/>
                </a:ext>
              </a:extLst>
            </p:cNvPr>
            <p:cNvGrpSpPr/>
            <p:nvPr/>
          </p:nvGrpSpPr>
          <p:grpSpPr>
            <a:xfrm>
              <a:off x="228600" y="-404482"/>
              <a:ext cx="7900847" cy="6785937"/>
              <a:chOff x="228600" y="-404482"/>
              <a:chExt cx="7900847" cy="6785937"/>
            </a:xfrm>
          </p:grpSpPr>
          <p:sp>
            <p:nvSpPr>
              <p:cNvPr id="128" name="Ellipse 127">
                <a:extLst>
                  <a:ext uri="{FF2B5EF4-FFF2-40B4-BE49-F238E27FC236}">
                    <a16:creationId xmlns:a16="http://schemas.microsoft.com/office/drawing/2014/main" id="{61F8713F-8B47-4671-8907-AE7602035A7D}"/>
                  </a:ext>
                </a:extLst>
              </p:cNvPr>
              <p:cNvSpPr/>
              <p:nvPr/>
            </p:nvSpPr>
            <p:spPr>
              <a:xfrm rot="19095982">
                <a:off x="3800983" y="3770214"/>
                <a:ext cx="634663" cy="1112267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9" name="ZoneTexte 128">
                <a:extLst>
                  <a:ext uri="{FF2B5EF4-FFF2-40B4-BE49-F238E27FC236}">
                    <a16:creationId xmlns:a16="http://schemas.microsoft.com/office/drawing/2014/main" id="{16E61C9B-DB5D-43CC-BCFA-317CF045C7D9}"/>
                  </a:ext>
                </a:extLst>
              </p:cNvPr>
              <p:cNvSpPr txBox="1"/>
              <p:nvPr/>
            </p:nvSpPr>
            <p:spPr>
              <a:xfrm>
                <a:off x="3799734" y="4008199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37</a:t>
                </a:r>
              </a:p>
            </p:txBody>
          </p:sp>
          <p:sp>
            <p:nvSpPr>
              <p:cNvPr id="130" name="Ellipse 129">
                <a:extLst>
                  <a:ext uri="{FF2B5EF4-FFF2-40B4-BE49-F238E27FC236}">
                    <a16:creationId xmlns:a16="http://schemas.microsoft.com/office/drawing/2014/main" id="{32F5E1F7-6BA7-4474-AE6C-0A8AFCB8768A}"/>
                  </a:ext>
                </a:extLst>
              </p:cNvPr>
              <p:cNvSpPr/>
              <p:nvPr/>
            </p:nvSpPr>
            <p:spPr>
              <a:xfrm rot="20634457">
                <a:off x="4833147" y="4434415"/>
                <a:ext cx="721471" cy="675628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1" name="ZoneTexte 130">
                <a:extLst>
                  <a:ext uri="{FF2B5EF4-FFF2-40B4-BE49-F238E27FC236}">
                    <a16:creationId xmlns:a16="http://schemas.microsoft.com/office/drawing/2014/main" id="{0448AEB4-2A01-4ED0-AF77-240EF2DE4133}"/>
                  </a:ext>
                </a:extLst>
              </p:cNvPr>
              <p:cNvSpPr txBox="1"/>
              <p:nvPr/>
            </p:nvSpPr>
            <p:spPr>
              <a:xfrm>
                <a:off x="5044762" y="458106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22</a:t>
                </a:r>
              </a:p>
            </p:txBody>
          </p:sp>
          <p:sp>
            <p:nvSpPr>
              <p:cNvPr id="132" name="Ellipse 131">
                <a:extLst>
                  <a:ext uri="{FF2B5EF4-FFF2-40B4-BE49-F238E27FC236}">
                    <a16:creationId xmlns:a16="http://schemas.microsoft.com/office/drawing/2014/main" id="{CF263345-A628-49B5-9FA2-A75044BC182F}"/>
                  </a:ext>
                </a:extLst>
              </p:cNvPr>
              <p:cNvSpPr/>
              <p:nvPr/>
            </p:nvSpPr>
            <p:spPr>
              <a:xfrm rot="20634457">
                <a:off x="5407871" y="3919905"/>
                <a:ext cx="1627653" cy="877332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3" name="ZoneTexte 132">
                <a:extLst>
                  <a:ext uri="{FF2B5EF4-FFF2-40B4-BE49-F238E27FC236}">
                    <a16:creationId xmlns:a16="http://schemas.microsoft.com/office/drawing/2014/main" id="{ACD2D38E-9006-4905-ABB8-2935AD7EAE4D}"/>
                  </a:ext>
                </a:extLst>
              </p:cNvPr>
              <p:cNvSpPr txBox="1"/>
              <p:nvPr/>
            </p:nvSpPr>
            <p:spPr>
              <a:xfrm>
                <a:off x="5632507" y="4373629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21</a:t>
                </a:r>
              </a:p>
            </p:txBody>
          </p:sp>
          <p:sp>
            <p:nvSpPr>
              <p:cNvPr id="134" name="Ellipse 133">
                <a:extLst>
                  <a:ext uri="{FF2B5EF4-FFF2-40B4-BE49-F238E27FC236}">
                    <a16:creationId xmlns:a16="http://schemas.microsoft.com/office/drawing/2014/main" id="{4418399C-E742-4F55-BCF8-D736439A9706}"/>
                  </a:ext>
                </a:extLst>
              </p:cNvPr>
              <p:cNvSpPr/>
              <p:nvPr/>
            </p:nvSpPr>
            <p:spPr>
              <a:xfrm rot="20634457">
                <a:off x="6650754" y="1921414"/>
                <a:ext cx="1190864" cy="2701417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5" name="ZoneTexte 134">
                <a:extLst>
                  <a:ext uri="{FF2B5EF4-FFF2-40B4-BE49-F238E27FC236}">
                    <a16:creationId xmlns:a16="http://schemas.microsoft.com/office/drawing/2014/main" id="{C90AAF5E-B636-4124-AC5F-19AE431994A6}"/>
                  </a:ext>
                </a:extLst>
              </p:cNvPr>
              <p:cNvSpPr txBox="1"/>
              <p:nvPr/>
            </p:nvSpPr>
            <p:spPr>
              <a:xfrm>
                <a:off x="7040568" y="3664254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09</a:t>
                </a:r>
              </a:p>
            </p:txBody>
          </p:sp>
          <p:sp>
            <p:nvSpPr>
              <p:cNvPr id="136" name="Ellipse 135">
                <a:extLst>
                  <a:ext uri="{FF2B5EF4-FFF2-40B4-BE49-F238E27FC236}">
                    <a16:creationId xmlns:a16="http://schemas.microsoft.com/office/drawing/2014/main" id="{41839D41-5715-4106-8BC4-CB320942DAB3}"/>
                  </a:ext>
                </a:extLst>
              </p:cNvPr>
              <p:cNvSpPr/>
              <p:nvPr/>
            </p:nvSpPr>
            <p:spPr>
              <a:xfrm rot="20634457">
                <a:off x="5893939" y="672907"/>
                <a:ext cx="1859541" cy="1341394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7" name="ZoneTexte 136">
                <a:extLst>
                  <a:ext uri="{FF2B5EF4-FFF2-40B4-BE49-F238E27FC236}">
                    <a16:creationId xmlns:a16="http://schemas.microsoft.com/office/drawing/2014/main" id="{69241571-EDC4-47D2-8055-3BE1E7BC94F4}"/>
                  </a:ext>
                </a:extLst>
              </p:cNvPr>
              <p:cNvSpPr txBox="1"/>
              <p:nvPr/>
            </p:nvSpPr>
            <p:spPr>
              <a:xfrm>
                <a:off x="6299686" y="914800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07</a:t>
                </a:r>
              </a:p>
            </p:txBody>
          </p:sp>
          <p:sp>
            <p:nvSpPr>
              <p:cNvPr id="138" name="Ellipse 137">
                <a:extLst>
                  <a:ext uri="{FF2B5EF4-FFF2-40B4-BE49-F238E27FC236}">
                    <a16:creationId xmlns:a16="http://schemas.microsoft.com/office/drawing/2014/main" id="{664F292D-E8B8-4B42-A6EE-E72A98DA250B}"/>
                  </a:ext>
                </a:extLst>
              </p:cNvPr>
              <p:cNvSpPr/>
              <p:nvPr/>
            </p:nvSpPr>
            <p:spPr>
              <a:xfrm rot="18223045">
                <a:off x="4915277" y="-20781"/>
                <a:ext cx="1925349" cy="1157948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39" name="ZoneTexte 138">
                <a:extLst>
                  <a:ext uri="{FF2B5EF4-FFF2-40B4-BE49-F238E27FC236}">
                    <a16:creationId xmlns:a16="http://schemas.microsoft.com/office/drawing/2014/main" id="{E024C31D-6515-449E-B0BC-03B31C35042E}"/>
                  </a:ext>
                </a:extLst>
              </p:cNvPr>
              <p:cNvSpPr txBox="1"/>
              <p:nvPr/>
            </p:nvSpPr>
            <p:spPr>
              <a:xfrm>
                <a:off x="5411957" y="207674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06</a:t>
                </a:r>
              </a:p>
            </p:txBody>
          </p:sp>
          <p:sp>
            <p:nvSpPr>
              <p:cNvPr id="140" name="Ellipse 139">
                <a:extLst>
                  <a:ext uri="{FF2B5EF4-FFF2-40B4-BE49-F238E27FC236}">
                    <a16:creationId xmlns:a16="http://schemas.microsoft.com/office/drawing/2014/main" id="{D8EB64DB-076E-46BC-B59F-0CC7B6617AF0}"/>
                  </a:ext>
                </a:extLst>
              </p:cNvPr>
              <p:cNvSpPr/>
              <p:nvPr/>
            </p:nvSpPr>
            <p:spPr>
              <a:xfrm rot="20634457">
                <a:off x="4182207" y="-21448"/>
                <a:ext cx="937973" cy="1341394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1" name="ZoneTexte 140">
                <a:extLst>
                  <a:ext uri="{FF2B5EF4-FFF2-40B4-BE49-F238E27FC236}">
                    <a16:creationId xmlns:a16="http://schemas.microsoft.com/office/drawing/2014/main" id="{EC8D698C-7150-4D4B-89A0-0C9DF5B95D52}"/>
                  </a:ext>
                </a:extLst>
              </p:cNvPr>
              <p:cNvSpPr txBox="1"/>
              <p:nvPr/>
            </p:nvSpPr>
            <p:spPr>
              <a:xfrm>
                <a:off x="4206249" y="-321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05</a:t>
                </a:r>
              </a:p>
            </p:txBody>
          </p:sp>
          <p:sp>
            <p:nvSpPr>
              <p:cNvPr id="142" name="Ellipse 141">
                <a:extLst>
                  <a:ext uri="{FF2B5EF4-FFF2-40B4-BE49-F238E27FC236}">
                    <a16:creationId xmlns:a16="http://schemas.microsoft.com/office/drawing/2014/main" id="{1D7CD249-9C38-4B20-8F22-11A6F6B790AF}"/>
                  </a:ext>
                </a:extLst>
              </p:cNvPr>
              <p:cNvSpPr/>
              <p:nvPr/>
            </p:nvSpPr>
            <p:spPr>
              <a:xfrm rot="2250990">
                <a:off x="2937916" y="329633"/>
                <a:ext cx="1625762" cy="1077116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3" name="ZoneTexte 142">
                <a:extLst>
                  <a:ext uri="{FF2B5EF4-FFF2-40B4-BE49-F238E27FC236}">
                    <a16:creationId xmlns:a16="http://schemas.microsoft.com/office/drawing/2014/main" id="{A0ADF8EB-4FC8-4132-972B-E6B02F095E39}"/>
                  </a:ext>
                </a:extLst>
              </p:cNvPr>
              <p:cNvSpPr txBox="1"/>
              <p:nvPr/>
            </p:nvSpPr>
            <p:spPr>
              <a:xfrm>
                <a:off x="3053588" y="473012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04</a:t>
                </a:r>
              </a:p>
            </p:txBody>
          </p:sp>
          <p:sp>
            <p:nvSpPr>
              <p:cNvPr id="144" name="Ellipse 143">
                <a:extLst>
                  <a:ext uri="{FF2B5EF4-FFF2-40B4-BE49-F238E27FC236}">
                    <a16:creationId xmlns:a16="http://schemas.microsoft.com/office/drawing/2014/main" id="{A97BD4B7-4906-43EC-A20D-43256E03292F}"/>
                  </a:ext>
                </a:extLst>
              </p:cNvPr>
              <p:cNvSpPr/>
              <p:nvPr/>
            </p:nvSpPr>
            <p:spPr>
              <a:xfrm rot="18581288">
                <a:off x="2293962" y="1315675"/>
                <a:ext cx="1507060" cy="818400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5" name="ZoneTexte 144">
                <a:extLst>
                  <a:ext uri="{FF2B5EF4-FFF2-40B4-BE49-F238E27FC236}">
                    <a16:creationId xmlns:a16="http://schemas.microsoft.com/office/drawing/2014/main" id="{090F9540-4C39-4B0C-BF86-117CCE231E43}"/>
                  </a:ext>
                </a:extLst>
              </p:cNvPr>
              <p:cNvSpPr txBox="1"/>
              <p:nvPr/>
            </p:nvSpPr>
            <p:spPr>
              <a:xfrm>
                <a:off x="2682701" y="1269774"/>
                <a:ext cx="41766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33</a:t>
                </a:r>
              </a:p>
            </p:txBody>
          </p:sp>
          <p:sp>
            <p:nvSpPr>
              <p:cNvPr id="146" name="Ellipse 145">
                <a:extLst>
                  <a:ext uri="{FF2B5EF4-FFF2-40B4-BE49-F238E27FC236}">
                    <a16:creationId xmlns:a16="http://schemas.microsoft.com/office/drawing/2014/main" id="{1F7B4983-2434-4B90-9DEA-DC23654ECAF8}"/>
                  </a:ext>
                </a:extLst>
              </p:cNvPr>
              <p:cNvSpPr/>
              <p:nvPr/>
            </p:nvSpPr>
            <p:spPr>
              <a:xfrm rot="20634457">
                <a:off x="1582607" y="2276204"/>
                <a:ext cx="1440856" cy="1566979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7" name="ZoneTexte 146">
                <a:extLst>
                  <a:ext uri="{FF2B5EF4-FFF2-40B4-BE49-F238E27FC236}">
                    <a16:creationId xmlns:a16="http://schemas.microsoft.com/office/drawing/2014/main" id="{A51F2309-A78C-49FA-8311-AF0F5D553F80}"/>
                  </a:ext>
                </a:extLst>
              </p:cNvPr>
              <p:cNvSpPr txBox="1"/>
              <p:nvPr/>
            </p:nvSpPr>
            <p:spPr>
              <a:xfrm>
                <a:off x="2032418" y="2380571"/>
                <a:ext cx="36740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28</a:t>
                </a:r>
              </a:p>
            </p:txBody>
          </p:sp>
          <p:sp>
            <p:nvSpPr>
              <p:cNvPr id="148" name="Ellipse 147">
                <a:extLst>
                  <a:ext uri="{FF2B5EF4-FFF2-40B4-BE49-F238E27FC236}">
                    <a16:creationId xmlns:a16="http://schemas.microsoft.com/office/drawing/2014/main" id="{D4E27E09-F39D-47CF-B3A9-14A90706DBD0}"/>
                  </a:ext>
                </a:extLst>
              </p:cNvPr>
              <p:cNvSpPr/>
              <p:nvPr/>
            </p:nvSpPr>
            <p:spPr>
              <a:xfrm rot="20634457">
                <a:off x="1866988" y="3773383"/>
                <a:ext cx="1791448" cy="724548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9" name="ZoneTexte 148">
                <a:extLst>
                  <a:ext uri="{FF2B5EF4-FFF2-40B4-BE49-F238E27FC236}">
                    <a16:creationId xmlns:a16="http://schemas.microsoft.com/office/drawing/2014/main" id="{2A1666DB-F9D9-4157-8FD4-0FC295C76BC8}"/>
                  </a:ext>
                </a:extLst>
              </p:cNvPr>
              <p:cNvSpPr txBox="1"/>
              <p:nvPr/>
            </p:nvSpPr>
            <p:spPr>
              <a:xfrm>
                <a:off x="2693117" y="3856106"/>
                <a:ext cx="5083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27</a:t>
                </a:r>
              </a:p>
            </p:txBody>
          </p:sp>
          <p:sp>
            <p:nvSpPr>
              <p:cNvPr id="150" name="Ellipse 149">
                <a:extLst>
                  <a:ext uri="{FF2B5EF4-FFF2-40B4-BE49-F238E27FC236}">
                    <a16:creationId xmlns:a16="http://schemas.microsoft.com/office/drawing/2014/main" id="{6C7AFB5F-CF97-4A97-A1FD-E097A690E052}"/>
                  </a:ext>
                </a:extLst>
              </p:cNvPr>
              <p:cNvSpPr/>
              <p:nvPr/>
            </p:nvSpPr>
            <p:spPr>
              <a:xfrm>
                <a:off x="5963972" y="1845705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Ellipse 150">
                <a:extLst>
                  <a:ext uri="{FF2B5EF4-FFF2-40B4-BE49-F238E27FC236}">
                    <a16:creationId xmlns:a16="http://schemas.microsoft.com/office/drawing/2014/main" id="{5A60763D-E10B-425E-8ACB-4FFC8D444A5C}"/>
                  </a:ext>
                </a:extLst>
              </p:cNvPr>
              <p:cNvSpPr/>
              <p:nvPr/>
            </p:nvSpPr>
            <p:spPr>
              <a:xfrm>
                <a:off x="6089481" y="2822645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Ellipse 151">
                <a:extLst>
                  <a:ext uri="{FF2B5EF4-FFF2-40B4-BE49-F238E27FC236}">
                    <a16:creationId xmlns:a16="http://schemas.microsoft.com/office/drawing/2014/main" id="{80A5BDAB-C961-43F6-8524-C351EF5E650E}"/>
                  </a:ext>
                </a:extLst>
              </p:cNvPr>
              <p:cNvSpPr/>
              <p:nvPr/>
            </p:nvSpPr>
            <p:spPr>
              <a:xfrm>
                <a:off x="7465218" y="3022404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Ellipse 152">
                <a:extLst>
                  <a:ext uri="{FF2B5EF4-FFF2-40B4-BE49-F238E27FC236}">
                    <a16:creationId xmlns:a16="http://schemas.microsoft.com/office/drawing/2014/main" id="{B10E144A-4893-447C-9251-A2EDFB307DF6}"/>
                  </a:ext>
                </a:extLst>
              </p:cNvPr>
              <p:cNvSpPr/>
              <p:nvPr/>
            </p:nvSpPr>
            <p:spPr>
              <a:xfrm>
                <a:off x="5079128" y="2873362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Ellipse 153">
                <a:extLst>
                  <a:ext uri="{FF2B5EF4-FFF2-40B4-BE49-F238E27FC236}">
                    <a16:creationId xmlns:a16="http://schemas.microsoft.com/office/drawing/2014/main" id="{BED4A7C3-3902-4E41-8085-A0B51DDA6694}"/>
                  </a:ext>
                </a:extLst>
              </p:cNvPr>
              <p:cNvSpPr/>
              <p:nvPr/>
            </p:nvSpPr>
            <p:spPr>
              <a:xfrm>
                <a:off x="4278980" y="3227334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Ellipse 154">
                <a:extLst>
                  <a:ext uri="{FF2B5EF4-FFF2-40B4-BE49-F238E27FC236}">
                    <a16:creationId xmlns:a16="http://schemas.microsoft.com/office/drawing/2014/main" id="{B432C1BB-6E37-4A1E-B186-C9B63181D90C}"/>
                  </a:ext>
                </a:extLst>
              </p:cNvPr>
              <p:cNvSpPr/>
              <p:nvPr/>
            </p:nvSpPr>
            <p:spPr>
              <a:xfrm>
                <a:off x="4583290" y="3029342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Ellipse 155">
                <a:extLst>
                  <a:ext uri="{FF2B5EF4-FFF2-40B4-BE49-F238E27FC236}">
                    <a16:creationId xmlns:a16="http://schemas.microsoft.com/office/drawing/2014/main" id="{A98F08AB-8410-4298-BCDE-D9EB077F1A4F}"/>
                  </a:ext>
                </a:extLst>
              </p:cNvPr>
              <p:cNvSpPr/>
              <p:nvPr/>
            </p:nvSpPr>
            <p:spPr>
              <a:xfrm>
                <a:off x="3587568" y="3006744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Ellipse 156">
                <a:extLst>
                  <a:ext uri="{FF2B5EF4-FFF2-40B4-BE49-F238E27FC236}">
                    <a16:creationId xmlns:a16="http://schemas.microsoft.com/office/drawing/2014/main" id="{D7686300-48E7-483A-B589-7744DC58972B}"/>
                  </a:ext>
                </a:extLst>
              </p:cNvPr>
              <p:cNvSpPr/>
              <p:nvPr/>
            </p:nvSpPr>
            <p:spPr>
              <a:xfrm>
                <a:off x="3939235" y="2971512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Ellipse 157">
                <a:extLst>
                  <a:ext uri="{FF2B5EF4-FFF2-40B4-BE49-F238E27FC236}">
                    <a16:creationId xmlns:a16="http://schemas.microsoft.com/office/drawing/2014/main" id="{848ACE35-3C63-4CDB-819E-2EACC4C06DBB}"/>
                  </a:ext>
                </a:extLst>
              </p:cNvPr>
              <p:cNvSpPr/>
              <p:nvPr/>
            </p:nvSpPr>
            <p:spPr>
              <a:xfrm>
                <a:off x="5253850" y="2435415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Ellipse 158">
                <a:extLst>
                  <a:ext uri="{FF2B5EF4-FFF2-40B4-BE49-F238E27FC236}">
                    <a16:creationId xmlns:a16="http://schemas.microsoft.com/office/drawing/2014/main" id="{D8F8DE61-5F4A-4281-853B-35C7D737FB39}"/>
                  </a:ext>
                </a:extLst>
              </p:cNvPr>
              <p:cNvSpPr/>
              <p:nvPr/>
            </p:nvSpPr>
            <p:spPr>
              <a:xfrm>
                <a:off x="4469590" y="2178224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Ellipse 159">
                <a:extLst>
                  <a:ext uri="{FF2B5EF4-FFF2-40B4-BE49-F238E27FC236}">
                    <a16:creationId xmlns:a16="http://schemas.microsoft.com/office/drawing/2014/main" id="{7CB9068E-8493-43ED-915F-181E9B99FDB6}"/>
                  </a:ext>
                </a:extLst>
              </p:cNvPr>
              <p:cNvSpPr/>
              <p:nvPr/>
            </p:nvSpPr>
            <p:spPr>
              <a:xfrm>
                <a:off x="4041159" y="3307734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Ellipse 160">
                <a:extLst>
                  <a:ext uri="{FF2B5EF4-FFF2-40B4-BE49-F238E27FC236}">
                    <a16:creationId xmlns:a16="http://schemas.microsoft.com/office/drawing/2014/main" id="{0156A695-6C88-4CA3-A9FE-D6D042EFA811}"/>
                  </a:ext>
                </a:extLst>
              </p:cNvPr>
              <p:cNvSpPr/>
              <p:nvPr/>
            </p:nvSpPr>
            <p:spPr>
              <a:xfrm>
                <a:off x="3786164" y="3642266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Ellipse 161">
                <a:extLst>
                  <a:ext uri="{FF2B5EF4-FFF2-40B4-BE49-F238E27FC236}">
                    <a16:creationId xmlns:a16="http://schemas.microsoft.com/office/drawing/2014/main" id="{B0E022EF-7FB8-4E53-B2A9-D533738147D5}"/>
                  </a:ext>
                </a:extLst>
              </p:cNvPr>
              <p:cNvSpPr/>
              <p:nvPr/>
            </p:nvSpPr>
            <p:spPr>
              <a:xfrm>
                <a:off x="4801507" y="3543102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Ellipse 162">
                <a:extLst>
                  <a:ext uri="{FF2B5EF4-FFF2-40B4-BE49-F238E27FC236}">
                    <a16:creationId xmlns:a16="http://schemas.microsoft.com/office/drawing/2014/main" id="{BD952F36-6DF3-4304-8C2A-95ABDF5A4C3F}"/>
                  </a:ext>
                </a:extLst>
              </p:cNvPr>
              <p:cNvSpPr/>
              <p:nvPr/>
            </p:nvSpPr>
            <p:spPr>
              <a:xfrm>
                <a:off x="4698074" y="3317578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Ellipse 163">
                <a:extLst>
                  <a:ext uri="{FF2B5EF4-FFF2-40B4-BE49-F238E27FC236}">
                    <a16:creationId xmlns:a16="http://schemas.microsoft.com/office/drawing/2014/main" id="{DAE36ACA-113C-4076-A8BB-7D0A9CCAE2FC}"/>
                  </a:ext>
                </a:extLst>
              </p:cNvPr>
              <p:cNvSpPr/>
              <p:nvPr/>
            </p:nvSpPr>
            <p:spPr>
              <a:xfrm>
                <a:off x="4850574" y="4224119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Ellipse 164">
                <a:extLst>
                  <a:ext uri="{FF2B5EF4-FFF2-40B4-BE49-F238E27FC236}">
                    <a16:creationId xmlns:a16="http://schemas.microsoft.com/office/drawing/2014/main" id="{5DE8FF9A-6915-416C-B105-F798CE79DA1E}"/>
                  </a:ext>
                </a:extLst>
              </p:cNvPr>
              <p:cNvSpPr/>
              <p:nvPr/>
            </p:nvSpPr>
            <p:spPr>
              <a:xfrm>
                <a:off x="5358627" y="3956897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Ellipse 165">
                <a:extLst>
                  <a:ext uri="{FF2B5EF4-FFF2-40B4-BE49-F238E27FC236}">
                    <a16:creationId xmlns:a16="http://schemas.microsoft.com/office/drawing/2014/main" id="{445921FE-6679-405E-9091-604C55D83680}"/>
                  </a:ext>
                </a:extLst>
              </p:cNvPr>
              <p:cNvSpPr/>
              <p:nvPr/>
            </p:nvSpPr>
            <p:spPr>
              <a:xfrm>
                <a:off x="4698074" y="1944851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Ellipse 166">
                <a:extLst>
                  <a:ext uri="{FF2B5EF4-FFF2-40B4-BE49-F238E27FC236}">
                    <a16:creationId xmlns:a16="http://schemas.microsoft.com/office/drawing/2014/main" id="{16A08451-CEEB-48FF-B110-29CB7C7AA69A}"/>
                  </a:ext>
                </a:extLst>
              </p:cNvPr>
              <p:cNvSpPr/>
              <p:nvPr/>
            </p:nvSpPr>
            <p:spPr>
              <a:xfrm>
                <a:off x="5006112" y="1965589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Ellipse 167">
                <a:extLst>
                  <a:ext uri="{FF2B5EF4-FFF2-40B4-BE49-F238E27FC236}">
                    <a16:creationId xmlns:a16="http://schemas.microsoft.com/office/drawing/2014/main" id="{AA428B9E-C4FF-400F-9199-9F5B702E1C34}"/>
                  </a:ext>
                </a:extLst>
              </p:cNvPr>
              <p:cNvSpPr/>
              <p:nvPr/>
            </p:nvSpPr>
            <p:spPr>
              <a:xfrm>
                <a:off x="4622661" y="1450279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Ellipse 168">
                <a:extLst>
                  <a:ext uri="{FF2B5EF4-FFF2-40B4-BE49-F238E27FC236}">
                    <a16:creationId xmlns:a16="http://schemas.microsoft.com/office/drawing/2014/main" id="{24B89E1B-1B78-48ED-BC07-7C7477F10090}"/>
                  </a:ext>
                </a:extLst>
              </p:cNvPr>
              <p:cNvSpPr/>
              <p:nvPr/>
            </p:nvSpPr>
            <p:spPr>
              <a:xfrm>
                <a:off x="4891691" y="850072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Ellipse 169">
                <a:extLst>
                  <a:ext uri="{FF2B5EF4-FFF2-40B4-BE49-F238E27FC236}">
                    <a16:creationId xmlns:a16="http://schemas.microsoft.com/office/drawing/2014/main" id="{E3BDCA8D-0F5A-4F6D-974A-D33329E48627}"/>
                  </a:ext>
                </a:extLst>
              </p:cNvPr>
              <p:cNvSpPr/>
              <p:nvPr/>
            </p:nvSpPr>
            <p:spPr>
              <a:xfrm>
                <a:off x="2969298" y="2085573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Ellipse 170">
                <a:extLst>
                  <a:ext uri="{FF2B5EF4-FFF2-40B4-BE49-F238E27FC236}">
                    <a16:creationId xmlns:a16="http://schemas.microsoft.com/office/drawing/2014/main" id="{52B408E8-2867-41F4-97EB-4864EEBF2152}"/>
                  </a:ext>
                </a:extLst>
              </p:cNvPr>
              <p:cNvSpPr/>
              <p:nvPr/>
            </p:nvSpPr>
            <p:spPr>
              <a:xfrm>
                <a:off x="3417614" y="2040925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Ellipse 171">
                <a:extLst>
                  <a:ext uri="{FF2B5EF4-FFF2-40B4-BE49-F238E27FC236}">
                    <a16:creationId xmlns:a16="http://schemas.microsoft.com/office/drawing/2014/main" id="{49EE3626-3BA7-475D-A848-FB809398194A}"/>
                  </a:ext>
                </a:extLst>
              </p:cNvPr>
              <p:cNvSpPr/>
              <p:nvPr/>
            </p:nvSpPr>
            <p:spPr>
              <a:xfrm>
                <a:off x="3950817" y="1900884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Ellipse 172">
                <a:extLst>
                  <a:ext uri="{FF2B5EF4-FFF2-40B4-BE49-F238E27FC236}">
                    <a16:creationId xmlns:a16="http://schemas.microsoft.com/office/drawing/2014/main" id="{3F6B7207-8F43-46B0-9955-B4FD13BE73DC}"/>
                  </a:ext>
                </a:extLst>
              </p:cNvPr>
              <p:cNvSpPr/>
              <p:nvPr/>
            </p:nvSpPr>
            <p:spPr>
              <a:xfrm>
                <a:off x="4395833" y="1853595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Ellipse 173">
                <a:extLst>
                  <a:ext uri="{FF2B5EF4-FFF2-40B4-BE49-F238E27FC236}">
                    <a16:creationId xmlns:a16="http://schemas.microsoft.com/office/drawing/2014/main" id="{A557553C-85D9-4A28-BB79-620BA999074C}"/>
                  </a:ext>
                </a:extLst>
              </p:cNvPr>
              <p:cNvSpPr/>
              <p:nvPr/>
            </p:nvSpPr>
            <p:spPr>
              <a:xfrm>
                <a:off x="5614159" y="3429815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Ellipse 174">
                <a:extLst>
                  <a:ext uri="{FF2B5EF4-FFF2-40B4-BE49-F238E27FC236}">
                    <a16:creationId xmlns:a16="http://schemas.microsoft.com/office/drawing/2014/main" id="{A023EF40-A1CA-4E4A-9FBB-F375DE2C6A09}"/>
                  </a:ext>
                </a:extLst>
              </p:cNvPr>
              <p:cNvSpPr/>
              <p:nvPr/>
            </p:nvSpPr>
            <p:spPr>
              <a:xfrm rot="19828899">
                <a:off x="2415965" y="4416068"/>
                <a:ext cx="1703509" cy="1220062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6" name="Ellipse 175">
                <a:extLst>
                  <a:ext uri="{FF2B5EF4-FFF2-40B4-BE49-F238E27FC236}">
                    <a16:creationId xmlns:a16="http://schemas.microsoft.com/office/drawing/2014/main" id="{344DA4AF-B982-4302-BC08-EC8D37EADE83}"/>
                  </a:ext>
                </a:extLst>
              </p:cNvPr>
              <p:cNvSpPr/>
              <p:nvPr/>
            </p:nvSpPr>
            <p:spPr>
              <a:xfrm rot="18197927">
                <a:off x="3405315" y="5098923"/>
                <a:ext cx="1703509" cy="861556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77" name="Ellipse 176">
                <a:extLst>
                  <a:ext uri="{FF2B5EF4-FFF2-40B4-BE49-F238E27FC236}">
                    <a16:creationId xmlns:a16="http://schemas.microsoft.com/office/drawing/2014/main" id="{2B08FB3B-2E55-4A87-A9C0-620091A0F1F4}"/>
                  </a:ext>
                </a:extLst>
              </p:cNvPr>
              <p:cNvSpPr/>
              <p:nvPr/>
            </p:nvSpPr>
            <p:spPr>
              <a:xfrm>
                <a:off x="3937249" y="4711195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Ellipse 177">
                <a:extLst>
                  <a:ext uri="{FF2B5EF4-FFF2-40B4-BE49-F238E27FC236}">
                    <a16:creationId xmlns:a16="http://schemas.microsoft.com/office/drawing/2014/main" id="{CBC18C40-CA00-4247-86D2-4B75E9C57611}"/>
                  </a:ext>
                </a:extLst>
              </p:cNvPr>
              <p:cNvSpPr/>
              <p:nvPr/>
            </p:nvSpPr>
            <p:spPr>
              <a:xfrm>
                <a:off x="4568067" y="4967527"/>
                <a:ext cx="721471" cy="484497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affrétés</a:t>
                </a:r>
              </a:p>
            </p:txBody>
          </p:sp>
          <p:sp>
            <p:nvSpPr>
              <p:cNvPr id="179" name="Ellipse 178">
                <a:extLst>
                  <a:ext uri="{FF2B5EF4-FFF2-40B4-BE49-F238E27FC236}">
                    <a16:creationId xmlns:a16="http://schemas.microsoft.com/office/drawing/2014/main" id="{DF7585F4-0D93-46B8-8F98-4706672D84A0}"/>
                  </a:ext>
                </a:extLst>
              </p:cNvPr>
              <p:cNvSpPr/>
              <p:nvPr/>
            </p:nvSpPr>
            <p:spPr>
              <a:xfrm>
                <a:off x="2692852" y="2471494"/>
                <a:ext cx="721471" cy="484497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affrétés</a:t>
                </a:r>
              </a:p>
            </p:txBody>
          </p:sp>
          <p:sp>
            <p:nvSpPr>
              <p:cNvPr id="180" name="Ellipse 179">
                <a:extLst>
                  <a:ext uri="{FF2B5EF4-FFF2-40B4-BE49-F238E27FC236}">
                    <a16:creationId xmlns:a16="http://schemas.microsoft.com/office/drawing/2014/main" id="{63EE5756-68F5-4B1D-A040-B3BE90E93B2A}"/>
                  </a:ext>
                </a:extLst>
              </p:cNvPr>
              <p:cNvSpPr/>
              <p:nvPr/>
            </p:nvSpPr>
            <p:spPr>
              <a:xfrm>
                <a:off x="7407976" y="2487015"/>
                <a:ext cx="721471" cy="484497"/>
              </a:xfrm>
              <a:prstGeom prst="ellipse">
                <a:avLst/>
              </a:prstGeom>
              <a:solidFill>
                <a:schemeClr val="tx1">
                  <a:alpha val="60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36000" rIns="36000" bIns="360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 Narrow" panose="020B0606020202030204" pitchFamily="34" charset="0"/>
                    <a:ea typeface="+mn-ea"/>
                    <a:cs typeface="+mn-cs"/>
                  </a:rPr>
                  <a:t>affrétés</a:t>
                </a:r>
              </a:p>
            </p:txBody>
          </p:sp>
          <p:sp>
            <p:nvSpPr>
              <p:cNvPr id="181" name="ZoneTexte 180">
                <a:extLst>
                  <a:ext uri="{FF2B5EF4-FFF2-40B4-BE49-F238E27FC236}">
                    <a16:creationId xmlns:a16="http://schemas.microsoft.com/office/drawing/2014/main" id="{6C994221-41DC-449B-84D2-128C69435ECD}"/>
                  </a:ext>
                </a:extLst>
              </p:cNvPr>
              <p:cNvSpPr txBox="1"/>
              <p:nvPr/>
            </p:nvSpPr>
            <p:spPr>
              <a:xfrm>
                <a:off x="2999112" y="4490362"/>
                <a:ext cx="5276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26</a:t>
                </a:r>
              </a:p>
            </p:txBody>
          </p:sp>
          <p:sp>
            <p:nvSpPr>
              <p:cNvPr id="182" name="ZoneTexte 181">
                <a:extLst>
                  <a:ext uri="{FF2B5EF4-FFF2-40B4-BE49-F238E27FC236}">
                    <a16:creationId xmlns:a16="http://schemas.microsoft.com/office/drawing/2014/main" id="{FE0F94CF-925B-49DC-8FA4-3F96F7412BFE}"/>
                  </a:ext>
                </a:extLst>
              </p:cNvPr>
              <p:cNvSpPr txBox="1"/>
              <p:nvPr/>
            </p:nvSpPr>
            <p:spPr>
              <a:xfrm>
                <a:off x="3941889" y="5288964"/>
                <a:ext cx="5276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25</a:t>
                </a:r>
              </a:p>
            </p:txBody>
          </p:sp>
          <p:sp>
            <p:nvSpPr>
              <p:cNvPr id="183" name="Rectangle 182">
                <a:extLst>
                  <a:ext uri="{FF2B5EF4-FFF2-40B4-BE49-F238E27FC236}">
                    <a16:creationId xmlns:a16="http://schemas.microsoft.com/office/drawing/2014/main" id="{B7E0399B-969A-4C43-B1B6-FA2DD2203343}"/>
                  </a:ext>
                </a:extLst>
              </p:cNvPr>
              <p:cNvSpPr/>
              <p:nvPr/>
            </p:nvSpPr>
            <p:spPr>
              <a:xfrm>
                <a:off x="228600" y="3068750"/>
                <a:ext cx="2119084" cy="3265375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DSP de grande couronne:</a:t>
                </a: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Centres bus RATP: </a:t>
                </a:r>
              </a:p>
              <a:p>
                <a:pPr algn="ctr"/>
                <a:endParaRPr lang="fr-F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bio-GNV</a:t>
                </a:r>
              </a:p>
              <a:p>
                <a:pPr algn="ctr"/>
                <a:endParaRPr lang="fr-FR" sz="16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fr-FR" sz="1600" dirty="0">
                    <a:solidFill>
                      <a:schemeClr val="tx1"/>
                    </a:solidFill>
                  </a:rPr>
                  <a:t>électrique</a:t>
                </a:r>
              </a:p>
            </p:txBody>
          </p:sp>
          <p:sp>
            <p:nvSpPr>
              <p:cNvPr id="184" name="Ellipse 183">
                <a:extLst>
                  <a:ext uri="{FF2B5EF4-FFF2-40B4-BE49-F238E27FC236}">
                    <a16:creationId xmlns:a16="http://schemas.microsoft.com/office/drawing/2014/main" id="{41424ED5-9842-43B9-9BAE-B0F8E8CD6FD6}"/>
                  </a:ext>
                </a:extLst>
              </p:cNvPr>
              <p:cNvSpPr/>
              <p:nvPr/>
            </p:nvSpPr>
            <p:spPr>
              <a:xfrm>
                <a:off x="393498" y="5229639"/>
                <a:ext cx="306142" cy="31196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" name="Ellipse 184">
                <a:extLst>
                  <a:ext uri="{FF2B5EF4-FFF2-40B4-BE49-F238E27FC236}">
                    <a16:creationId xmlns:a16="http://schemas.microsoft.com/office/drawing/2014/main" id="{9EC3B2C6-466C-44CC-AA3E-2EDE293DEE28}"/>
                  </a:ext>
                </a:extLst>
              </p:cNvPr>
              <p:cNvSpPr/>
              <p:nvPr/>
            </p:nvSpPr>
            <p:spPr>
              <a:xfrm>
                <a:off x="391371" y="5807788"/>
                <a:ext cx="306142" cy="311961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" name="Ellipse 185">
                <a:extLst>
                  <a:ext uri="{FF2B5EF4-FFF2-40B4-BE49-F238E27FC236}">
                    <a16:creationId xmlns:a16="http://schemas.microsoft.com/office/drawing/2014/main" id="{B1AF56BD-6205-4A8B-9B5B-184CD4630121}"/>
                  </a:ext>
                </a:extLst>
              </p:cNvPr>
              <p:cNvSpPr/>
              <p:nvPr/>
            </p:nvSpPr>
            <p:spPr>
              <a:xfrm rot="20634457">
                <a:off x="607273" y="3825820"/>
                <a:ext cx="1249877" cy="607996"/>
              </a:xfrm>
              <a:prstGeom prst="ellipse">
                <a:avLst/>
              </a:prstGeom>
              <a:solidFill>
                <a:srgbClr val="92D050">
                  <a:alpha val="20000"/>
                </a:srgbClr>
              </a:solidFill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7" name="ZoneTexte 186">
                <a:extLst>
                  <a:ext uri="{FF2B5EF4-FFF2-40B4-BE49-F238E27FC236}">
                    <a16:creationId xmlns:a16="http://schemas.microsoft.com/office/drawing/2014/main" id="{0D30796A-A5F6-4534-BA1C-52665D9F8D5A}"/>
                  </a:ext>
                </a:extLst>
              </p:cNvPr>
              <p:cNvSpPr txBox="1"/>
              <p:nvPr/>
            </p:nvSpPr>
            <p:spPr>
              <a:xfrm>
                <a:off x="1179194" y="3861383"/>
                <a:ext cx="52767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XX</a:t>
                </a:r>
              </a:p>
            </p:txBody>
          </p:sp>
        </p:grpSp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03D527F6-00F2-3C4A-0691-188093339496}"/>
              </a:ext>
            </a:extLst>
          </p:cNvPr>
          <p:cNvSpPr/>
          <p:nvPr/>
        </p:nvSpPr>
        <p:spPr>
          <a:xfrm>
            <a:off x="6247522" y="3118625"/>
            <a:ext cx="285574" cy="291470"/>
          </a:xfrm>
          <a:prstGeom prst="ellipse">
            <a:avLst/>
          </a:prstGeom>
          <a:solidFill>
            <a:srgbClr val="2FBC6B"/>
          </a:solidFill>
          <a:ln>
            <a:solidFill>
              <a:srgbClr val="54823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650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38ACC259-76DC-4710-B0BA-EEA9C78EE2AE}"/>
              </a:ext>
            </a:extLst>
          </p:cNvPr>
          <p:cNvSpPr txBox="1"/>
          <p:nvPr/>
        </p:nvSpPr>
        <p:spPr>
          <a:xfrm>
            <a:off x="9035640" y="1042354"/>
            <a:ext cx="311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« unités opérationnelles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définies par la RATP, en regroupant certains centres bus</a:t>
            </a: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EFC44342-4128-4D57-9060-65BB5BA1DA3E}"/>
              </a:ext>
            </a:extLst>
          </p:cNvPr>
          <p:cNvSpPr txBox="1"/>
          <p:nvPr/>
        </p:nvSpPr>
        <p:spPr>
          <a:xfrm>
            <a:off x="9034442" y="1719946"/>
            <a:ext cx="198675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Montrouge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Seine Rive Gauche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Paris Sud Ouest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Défense Ouest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Rives-Nord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 Denis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Aubervilliers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Flandre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Pavillons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Bords de Marne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Créteil St Maur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Thiais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Vitry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Quais de Seine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Paris Est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Belliard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1FB2F9B8-A965-437F-8A5A-2D52A41EAF7C}"/>
              </a:ext>
            </a:extLst>
          </p:cNvPr>
          <p:cNvGrpSpPr/>
          <p:nvPr/>
        </p:nvGrpSpPr>
        <p:grpSpPr>
          <a:xfrm>
            <a:off x="436345" y="406400"/>
            <a:ext cx="8467725" cy="6373635"/>
            <a:chOff x="228600" y="-404482"/>
            <a:chExt cx="8648700" cy="689778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712F672D-DA3D-49E1-9E20-AC9B7496BE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grayscl/>
            </a:blip>
            <a:srcRect l="8654" t="17371" r="62078" b="8200"/>
            <a:stretch/>
          </p:blipFill>
          <p:spPr>
            <a:xfrm>
              <a:off x="228600" y="307457"/>
              <a:ext cx="8648700" cy="6185847"/>
            </a:xfrm>
            <a:prstGeom prst="rect">
              <a:avLst/>
            </a:prstGeom>
          </p:spPr>
        </p:pic>
        <p:sp>
          <p:nvSpPr>
            <p:cNvPr id="3" name="Ellipse 2">
              <a:extLst>
                <a:ext uri="{FF2B5EF4-FFF2-40B4-BE49-F238E27FC236}">
                  <a16:creationId xmlns:a16="http://schemas.microsoft.com/office/drawing/2014/main" id="{61FA84F9-8E5E-4AB5-916A-6B65BC8C47E0}"/>
                </a:ext>
              </a:extLst>
            </p:cNvPr>
            <p:cNvSpPr/>
            <p:nvPr/>
          </p:nvSpPr>
          <p:spPr>
            <a:xfrm rot="19095982">
              <a:off x="3800983" y="3770214"/>
              <a:ext cx="634663" cy="1112267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1760D8B9-077E-4227-8AA6-5BCEBE681F73}"/>
                </a:ext>
              </a:extLst>
            </p:cNvPr>
            <p:cNvSpPr txBox="1"/>
            <p:nvPr/>
          </p:nvSpPr>
          <p:spPr>
            <a:xfrm>
              <a:off x="3799734" y="400819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37</a:t>
              </a:r>
            </a:p>
          </p:txBody>
        </p:sp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460A9E94-A7F4-469A-B740-0AC5C217CB29}"/>
                </a:ext>
              </a:extLst>
            </p:cNvPr>
            <p:cNvSpPr/>
            <p:nvPr/>
          </p:nvSpPr>
          <p:spPr>
            <a:xfrm rot="20634457">
              <a:off x="4833147" y="4434415"/>
              <a:ext cx="721471" cy="675628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CDEACBA4-1E7C-4775-A62A-BB323F49B84D}"/>
                </a:ext>
              </a:extLst>
            </p:cNvPr>
            <p:cNvSpPr txBox="1"/>
            <p:nvPr/>
          </p:nvSpPr>
          <p:spPr>
            <a:xfrm>
              <a:off x="5044762" y="458106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22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7FC4AE04-168E-40D1-B409-630BC2B65DF9}"/>
                </a:ext>
              </a:extLst>
            </p:cNvPr>
            <p:cNvSpPr/>
            <p:nvPr/>
          </p:nvSpPr>
          <p:spPr>
            <a:xfrm rot="20634457">
              <a:off x="5407871" y="3919905"/>
              <a:ext cx="1627653" cy="877332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C5B4583B-B464-491A-BAAC-8C294CDD68B4}"/>
                </a:ext>
              </a:extLst>
            </p:cNvPr>
            <p:cNvSpPr txBox="1"/>
            <p:nvPr/>
          </p:nvSpPr>
          <p:spPr>
            <a:xfrm>
              <a:off x="5632507" y="437362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21</a:t>
              </a:r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0215DDAC-F644-4DB7-8CAE-2916FD444F4E}"/>
                </a:ext>
              </a:extLst>
            </p:cNvPr>
            <p:cNvSpPr/>
            <p:nvPr/>
          </p:nvSpPr>
          <p:spPr>
            <a:xfrm rot="20634457">
              <a:off x="6650754" y="1921414"/>
              <a:ext cx="1190864" cy="2701417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E918E9DC-4E6B-4AC7-8FC9-3C6D50AFFE2E}"/>
                </a:ext>
              </a:extLst>
            </p:cNvPr>
            <p:cNvSpPr txBox="1"/>
            <p:nvPr/>
          </p:nvSpPr>
          <p:spPr>
            <a:xfrm>
              <a:off x="7040568" y="366425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09</a:t>
              </a:r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39905917-043F-4AA8-8225-333191D8566A}"/>
                </a:ext>
              </a:extLst>
            </p:cNvPr>
            <p:cNvSpPr/>
            <p:nvPr/>
          </p:nvSpPr>
          <p:spPr>
            <a:xfrm rot="20634457">
              <a:off x="5893939" y="672907"/>
              <a:ext cx="1859541" cy="1341394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232998C-ADFF-45DE-8EC7-B31A7B55F577}"/>
                </a:ext>
              </a:extLst>
            </p:cNvPr>
            <p:cNvSpPr txBox="1"/>
            <p:nvPr/>
          </p:nvSpPr>
          <p:spPr>
            <a:xfrm>
              <a:off x="6299686" y="914800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07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4BE9BE0B-B895-4EB3-AA5F-92ECB0648211}"/>
                </a:ext>
              </a:extLst>
            </p:cNvPr>
            <p:cNvSpPr/>
            <p:nvPr/>
          </p:nvSpPr>
          <p:spPr>
            <a:xfrm rot="18223045">
              <a:off x="4915277" y="-20781"/>
              <a:ext cx="1925349" cy="1157948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A7FB8902-AEAF-4B49-9F1F-940348138B54}"/>
                </a:ext>
              </a:extLst>
            </p:cNvPr>
            <p:cNvSpPr txBox="1"/>
            <p:nvPr/>
          </p:nvSpPr>
          <p:spPr>
            <a:xfrm>
              <a:off x="5411957" y="207674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06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3C0D3AE8-FD00-41CE-AB31-0C56433DC01A}"/>
                </a:ext>
              </a:extLst>
            </p:cNvPr>
            <p:cNvSpPr/>
            <p:nvPr/>
          </p:nvSpPr>
          <p:spPr>
            <a:xfrm rot="20634457">
              <a:off x="4182207" y="-21448"/>
              <a:ext cx="937973" cy="1341394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D30FCAD0-7909-4F3C-8DE1-8C08175A42B2}"/>
                </a:ext>
              </a:extLst>
            </p:cNvPr>
            <p:cNvSpPr txBox="1"/>
            <p:nvPr/>
          </p:nvSpPr>
          <p:spPr>
            <a:xfrm>
              <a:off x="4206249" y="-32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05</a:t>
              </a:r>
            </a:p>
          </p:txBody>
        </p:sp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59D9A685-F82B-46FA-A666-172C63875778}"/>
                </a:ext>
              </a:extLst>
            </p:cNvPr>
            <p:cNvSpPr/>
            <p:nvPr/>
          </p:nvSpPr>
          <p:spPr>
            <a:xfrm rot="2250990">
              <a:off x="2937916" y="329633"/>
              <a:ext cx="1625762" cy="1077116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AF144883-886E-41BE-B6BB-54F7887C3E71}"/>
                </a:ext>
              </a:extLst>
            </p:cNvPr>
            <p:cNvSpPr txBox="1"/>
            <p:nvPr/>
          </p:nvSpPr>
          <p:spPr>
            <a:xfrm>
              <a:off x="3053588" y="473012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04</a:t>
              </a:r>
            </a:p>
          </p:txBody>
        </p:sp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FEF667D0-11DA-4E17-A690-A984E9696AF8}"/>
                </a:ext>
              </a:extLst>
            </p:cNvPr>
            <p:cNvSpPr/>
            <p:nvPr/>
          </p:nvSpPr>
          <p:spPr>
            <a:xfrm rot="18581288">
              <a:off x="2293962" y="1315675"/>
              <a:ext cx="1507060" cy="818400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BB7737BF-7BC4-43DB-9C4E-165FF4CE7B06}"/>
                </a:ext>
              </a:extLst>
            </p:cNvPr>
            <p:cNvSpPr txBox="1"/>
            <p:nvPr/>
          </p:nvSpPr>
          <p:spPr>
            <a:xfrm>
              <a:off x="2682701" y="1269774"/>
              <a:ext cx="41766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33</a:t>
              </a:r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A4114FA-86F0-4A9A-B3AC-9857C9A5BFC4}"/>
                </a:ext>
              </a:extLst>
            </p:cNvPr>
            <p:cNvSpPr/>
            <p:nvPr/>
          </p:nvSpPr>
          <p:spPr>
            <a:xfrm rot="20634457">
              <a:off x="1582607" y="2276204"/>
              <a:ext cx="1440856" cy="1566979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40075611-00EC-48EB-8C35-645FADAF05DD}"/>
                </a:ext>
              </a:extLst>
            </p:cNvPr>
            <p:cNvSpPr txBox="1"/>
            <p:nvPr/>
          </p:nvSpPr>
          <p:spPr>
            <a:xfrm>
              <a:off x="2032418" y="2380571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28</a:t>
              </a: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271E7A85-9227-4CF0-B1E2-BDA0F6200E72}"/>
                </a:ext>
              </a:extLst>
            </p:cNvPr>
            <p:cNvSpPr/>
            <p:nvPr/>
          </p:nvSpPr>
          <p:spPr>
            <a:xfrm rot="20634457">
              <a:off x="1866988" y="3773383"/>
              <a:ext cx="1791448" cy="724548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7E0C1551-8AE4-4514-937A-9F97D5D0DF61}"/>
                </a:ext>
              </a:extLst>
            </p:cNvPr>
            <p:cNvSpPr txBox="1"/>
            <p:nvPr/>
          </p:nvSpPr>
          <p:spPr>
            <a:xfrm>
              <a:off x="2693117" y="3856106"/>
              <a:ext cx="5083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27</a:t>
              </a:r>
            </a:p>
          </p:txBody>
        </p:sp>
        <p:sp>
          <p:nvSpPr>
            <p:cNvPr id="8" name="Ellipse 7">
              <a:extLst>
                <a:ext uri="{FF2B5EF4-FFF2-40B4-BE49-F238E27FC236}">
                  <a16:creationId xmlns:a16="http://schemas.microsoft.com/office/drawing/2014/main" id="{86187B18-7BD8-463D-B5EB-93D95AB983CB}"/>
                </a:ext>
              </a:extLst>
            </p:cNvPr>
            <p:cNvSpPr/>
            <p:nvPr/>
          </p:nvSpPr>
          <p:spPr>
            <a:xfrm>
              <a:off x="5963972" y="1845705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2D5F5718-75A5-4C6E-ABAD-142DBFE3D0F0}"/>
                </a:ext>
              </a:extLst>
            </p:cNvPr>
            <p:cNvSpPr/>
            <p:nvPr/>
          </p:nvSpPr>
          <p:spPr>
            <a:xfrm>
              <a:off x="6089481" y="2822645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49E388F5-71D7-4C46-9E1E-F4E9AC3CF137}"/>
                </a:ext>
              </a:extLst>
            </p:cNvPr>
            <p:cNvSpPr/>
            <p:nvPr/>
          </p:nvSpPr>
          <p:spPr>
            <a:xfrm>
              <a:off x="7465218" y="3022404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BC3C8D36-D84D-422D-84C8-D5D94BA0B686}"/>
                </a:ext>
              </a:extLst>
            </p:cNvPr>
            <p:cNvSpPr/>
            <p:nvPr/>
          </p:nvSpPr>
          <p:spPr>
            <a:xfrm>
              <a:off x="5079128" y="2873362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2" name="Ellipse 31">
              <a:extLst>
                <a:ext uri="{FF2B5EF4-FFF2-40B4-BE49-F238E27FC236}">
                  <a16:creationId xmlns:a16="http://schemas.microsoft.com/office/drawing/2014/main" id="{D2884FD6-ACE6-49B7-AF2B-AD76D5E170F5}"/>
                </a:ext>
              </a:extLst>
            </p:cNvPr>
            <p:cNvSpPr/>
            <p:nvPr/>
          </p:nvSpPr>
          <p:spPr>
            <a:xfrm>
              <a:off x="4278980" y="3227334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890A9414-1D59-4494-95AF-4FFDFCF226CF}"/>
                </a:ext>
              </a:extLst>
            </p:cNvPr>
            <p:cNvSpPr/>
            <p:nvPr/>
          </p:nvSpPr>
          <p:spPr>
            <a:xfrm>
              <a:off x="4583290" y="3029342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B8A5AA0-02CB-401B-8BC0-D63271B0C909}"/>
                </a:ext>
              </a:extLst>
            </p:cNvPr>
            <p:cNvSpPr/>
            <p:nvPr/>
          </p:nvSpPr>
          <p:spPr>
            <a:xfrm>
              <a:off x="3587568" y="3006744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F3307B34-7053-44DB-9E09-D0D4AC201E26}"/>
                </a:ext>
              </a:extLst>
            </p:cNvPr>
            <p:cNvSpPr/>
            <p:nvPr/>
          </p:nvSpPr>
          <p:spPr>
            <a:xfrm>
              <a:off x="3939235" y="2971512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70BC9FE4-E551-4187-96AA-EC78BCB295E0}"/>
                </a:ext>
              </a:extLst>
            </p:cNvPr>
            <p:cNvSpPr/>
            <p:nvPr/>
          </p:nvSpPr>
          <p:spPr>
            <a:xfrm>
              <a:off x="5253850" y="2435415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DDAADF05-1F70-4A7B-94ED-EFA509921ACD}"/>
                </a:ext>
              </a:extLst>
            </p:cNvPr>
            <p:cNvSpPr/>
            <p:nvPr/>
          </p:nvSpPr>
          <p:spPr>
            <a:xfrm>
              <a:off x="4469590" y="2178224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8" name="Ellipse 37">
              <a:extLst>
                <a:ext uri="{FF2B5EF4-FFF2-40B4-BE49-F238E27FC236}">
                  <a16:creationId xmlns:a16="http://schemas.microsoft.com/office/drawing/2014/main" id="{CE88E079-51EF-4E4F-AC5D-0B921EA98024}"/>
                </a:ext>
              </a:extLst>
            </p:cNvPr>
            <p:cNvSpPr/>
            <p:nvPr/>
          </p:nvSpPr>
          <p:spPr>
            <a:xfrm>
              <a:off x="4069442" y="3317426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084CADB1-62D8-4134-87BD-37A906819C9E}"/>
                </a:ext>
              </a:extLst>
            </p:cNvPr>
            <p:cNvSpPr/>
            <p:nvPr/>
          </p:nvSpPr>
          <p:spPr>
            <a:xfrm>
              <a:off x="3786164" y="3642266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67703FC3-5509-4E55-9E78-8688AC098947}"/>
                </a:ext>
              </a:extLst>
            </p:cNvPr>
            <p:cNvSpPr/>
            <p:nvPr/>
          </p:nvSpPr>
          <p:spPr>
            <a:xfrm>
              <a:off x="4782457" y="3543102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8714C60B-68B9-4066-BDBB-9A2E8DF739F2}"/>
                </a:ext>
              </a:extLst>
            </p:cNvPr>
            <p:cNvSpPr/>
            <p:nvPr/>
          </p:nvSpPr>
          <p:spPr>
            <a:xfrm>
              <a:off x="4698074" y="3317578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A3CD561B-AF62-4966-8C16-5CB679DCDD4E}"/>
                </a:ext>
              </a:extLst>
            </p:cNvPr>
            <p:cNvSpPr/>
            <p:nvPr/>
          </p:nvSpPr>
          <p:spPr>
            <a:xfrm>
              <a:off x="4850574" y="4224119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3" name="Ellipse 42">
              <a:extLst>
                <a:ext uri="{FF2B5EF4-FFF2-40B4-BE49-F238E27FC236}">
                  <a16:creationId xmlns:a16="http://schemas.microsoft.com/office/drawing/2014/main" id="{1C9ADD8A-1D56-4F0F-B5DB-999EBABB4B1C}"/>
                </a:ext>
              </a:extLst>
            </p:cNvPr>
            <p:cNvSpPr/>
            <p:nvPr/>
          </p:nvSpPr>
          <p:spPr>
            <a:xfrm>
              <a:off x="5358627" y="3956897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3C7DD178-F746-4AAE-AE10-AABA07D6F200}"/>
                </a:ext>
              </a:extLst>
            </p:cNvPr>
            <p:cNvSpPr/>
            <p:nvPr/>
          </p:nvSpPr>
          <p:spPr>
            <a:xfrm>
              <a:off x="4698074" y="1944851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E35D8808-912D-4B01-B274-4C6F512C51BA}"/>
                </a:ext>
              </a:extLst>
            </p:cNvPr>
            <p:cNvSpPr/>
            <p:nvPr/>
          </p:nvSpPr>
          <p:spPr>
            <a:xfrm>
              <a:off x="5006112" y="1965589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145CCBDA-22A8-454F-9F2C-94798014BEA2}"/>
                </a:ext>
              </a:extLst>
            </p:cNvPr>
            <p:cNvSpPr/>
            <p:nvPr/>
          </p:nvSpPr>
          <p:spPr>
            <a:xfrm>
              <a:off x="4622661" y="1450279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71267E14-B673-48DA-8947-A1FD500172F7}"/>
                </a:ext>
              </a:extLst>
            </p:cNvPr>
            <p:cNvSpPr/>
            <p:nvPr/>
          </p:nvSpPr>
          <p:spPr>
            <a:xfrm>
              <a:off x="4891691" y="850072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7DD47185-E830-4056-B2C4-89643E3D2EE6}"/>
                </a:ext>
              </a:extLst>
            </p:cNvPr>
            <p:cNvSpPr/>
            <p:nvPr/>
          </p:nvSpPr>
          <p:spPr>
            <a:xfrm>
              <a:off x="2969298" y="2085573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E30C4F4E-F173-4664-BC40-DFC0C7BA9465}"/>
                </a:ext>
              </a:extLst>
            </p:cNvPr>
            <p:cNvSpPr/>
            <p:nvPr/>
          </p:nvSpPr>
          <p:spPr>
            <a:xfrm>
              <a:off x="3417614" y="2040925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058A8E30-4511-43DD-A7EF-7967AD6F438F}"/>
                </a:ext>
              </a:extLst>
            </p:cNvPr>
            <p:cNvSpPr/>
            <p:nvPr/>
          </p:nvSpPr>
          <p:spPr>
            <a:xfrm>
              <a:off x="3950817" y="1900884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F7588741-AFA8-48A2-8ABB-58199EBDAA2D}"/>
                </a:ext>
              </a:extLst>
            </p:cNvPr>
            <p:cNvSpPr/>
            <p:nvPr/>
          </p:nvSpPr>
          <p:spPr>
            <a:xfrm>
              <a:off x="4395833" y="1853595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90" name="Ellipse 89">
              <a:extLst>
                <a:ext uri="{FF2B5EF4-FFF2-40B4-BE49-F238E27FC236}">
                  <a16:creationId xmlns:a16="http://schemas.microsoft.com/office/drawing/2014/main" id="{890FD49F-6F3C-4552-BE9F-2D28410B3CF0}"/>
                </a:ext>
              </a:extLst>
            </p:cNvPr>
            <p:cNvSpPr/>
            <p:nvPr/>
          </p:nvSpPr>
          <p:spPr>
            <a:xfrm rot="19828899">
              <a:off x="2415965" y="4416068"/>
              <a:ext cx="1703509" cy="1220062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1" name="Ellipse 90">
              <a:extLst>
                <a:ext uri="{FF2B5EF4-FFF2-40B4-BE49-F238E27FC236}">
                  <a16:creationId xmlns:a16="http://schemas.microsoft.com/office/drawing/2014/main" id="{613D117F-D3C1-4DE5-85A9-A5AEF85A7360}"/>
                </a:ext>
              </a:extLst>
            </p:cNvPr>
            <p:cNvSpPr/>
            <p:nvPr/>
          </p:nvSpPr>
          <p:spPr>
            <a:xfrm rot="18197927">
              <a:off x="3405315" y="5098923"/>
              <a:ext cx="1703509" cy="861556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AD41DB25-EE76-48E4-A9D8-601A4AF0319C}"/>
                </a:ext>
              </a:extLst>
            </p:cNvPr>
            <p:cNvSpPr/>
            <p:nvPr/>
          </p:nvSpPr>
          <p:spPr>
            <a:xfrm>
              <a:off x="5614159" y="3429815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60" name="Ellipse 59">
              <a:extLst>
                <a:ext uri="{FF2B5EF4-FFF2-40B4-BE49-F238E27FC236}">
                  <a16:creationId xmlns:a16="http://schemas.microsoft.com/office/drawing/2014/main" id="{7A2B5763-3E4D-4FE1-BAAB-15B2FAB619F7}"/>
                </a:ext>
              </a:extLst>
            </p:cNvPr>
            <p:cNvSpPr/>
            <p:nvPr/>
          </p:nvSpPr>
          <p:spPr>
            <a:xfrm>
              <a:off x="3937249" y="4711195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62" name="Ellipse 61">
              <a:extLst>
                <a:ext uri="{FF2B5EF4-FFF2-40B4-BE49-F238E27FC236}">
                  <a16:creationId xmlns:a16="http://schemas.microsoft.com/office/drawing/2014/main" id="{D58F57B9-C3A8-4563-BBF9-689BEAAC9410}"/>
                </a:ext>
              </a:extLst>
            </p:cNvPr>
            <p:cNvSpPr/>
            <p:nvPr/>
          </p:nvSpPr>
          <p:spPr>
            <a:xfrm rot="21192191">
              <a:off x="3541112" y="2906046"/>
              <a:ext cx="752410" cy="477634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4" name="Ellipse 63">
              <a:extLst>
                <a:ext uri="{FF2B5EF4-FFF2-40B4-BE49-F238E27FC236}">
                  <a16:creationId xmlns:a16="http://schemas.microsoft.com/office/drawing/2014/main" id="{20C8A694-62DD-4C4D-9D43-53ABCB77F318}"/>
                </a:ext>
              </a:extLst>
            </p:cNvPr>
            <p:cNvSpPr/>
            <p:nvPr/>
          </p:nvSpPr>
          <p:spPr>
            <a:xfrm rot="18499326">
              <a:off x="3645064" y="3395447"/>
              <a:ext cx="825249" cy="501765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6" name="Ellipse 65">
              <a:extLst>
                <a:ext uri="{FF2B5EF4-FFF2-40B4-BE49-F238E27FC236}">
                  <a16:creationId xmlns:a16="http://schemas.microsoft.com/office/drawing/2014/main" id="{C7E884BC-8B84-42FA-AD8A-FB39D577FA71}"/>
                </a:ext>
              </a:extLst>
            </p:cNvPr>
            <p:cNvSpPr/>
            <p:nvPr/>
          </p:nvSpPr>
          <p:spPr>
            <a:xfrm rot="16951105">
              <a:off x="3319813" y="3822118"/>
              <a:ext cx="1887791" cy="622513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0" name="Ellipse 69">
              <a:extLst>
                <a:ext uri="{FF2B5EF4-FFF2-40B4-BE49-F238E27FC236}">
                  <a16:creationId xmlns:a16="http://schemas.microsoft.com/office/drawing/2014/main" id="{B8A1C9F7-61B4-492B-A369-98CDF0E8001D}"/>
                </a:ext>
              </a:extLst>
            </p:cNvPr>
            <p:cNvSpPr/>
            <p:nvPr/>
          </p:nvSpPr>
          <p:spPr>
            <a:xfrm rot="1571735">
              <a:off x="5425511" y="3343675"/>
              <a:ext cx="427686" cy="997286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2" name="Ellipse 71">
              <a:extLst>
                <a:ext uri="{FF2B5EF4-FFF2-40B4-BE49-F238E27FC236}">
                  <a16:creationId xmlns:a16="http://schemas.microsoft.com/office/drawing/2014/main" id="{0614D974-E3FD-4547-A9FA-068FE80B38D3}"/>
                </a:ext>
              </a:extLst>
            </p:cNvPr>
            <p:cNvSpPr/>
            <p:nvPr/>
          </p:nvSpPr>
          <p:spPr>
            <a:xfrm rot="20213676">
              <a:off x="4600926" y="2976994"/>
              <a:ext cx="380878" cy="698782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74" name="Ellipse 73">
              <a:extLst>
                <a:ext uri="{FF2B5EF4-FFF2-40B4-BE49-F238E27FC236}">
                  <a16:creationId xmlns:a16="http://schemas.microsoft.com/office/drawing/2014/main" id="{F4612DC9-34D7-4652-A553-D2C1D0D29C56}"/>
                </a:ext>
              </a:extLst>
            </p:cNvPr>
            <p:cNvSpPr/>
            <p:nvPr/>
          </p:nvSpPr>
          <p:spPr>
            <a:xfrm rot="1000568">
              <a:off x="5090011" y="2375255"/>
              <a:ext cx="472207" cy="887237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3FF74E5C-736C-4B63-983C-03F471C5E35C}"/>
                </a:ext>
              </a:extLst>
            </p:cNvPr>
            <p:cNvSpPr/>
            <p:nvPr/>
          </p:nvSpPr>
          <p:spPr>
            <a:xfrm rot="452738">
              <a:off x="5665473" y="2554384"/>
              <a:ext cx="2186417" cy="879674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2" name="Ellipse 81">
              <a:extLst>
                <a:ext uri="{FF2B5EF4-FFF2-40B4-BE49-F238E27FC236}">
                  <a16:creationId xmlns:a16="http://schemas.microsoft.com/office/drawing/2014/main" id="{FB0FCB02-9751-47AE-BB9E-72A2499E628A}"/>
                </a:ext>
              </a:extLst>
            </p:cNvPr>
            <p:cNvSpPr/>
            <p:nvPr/>
          </p:nvSpPr>
          <p:spPr>
            <a:xfrm rot="1456519">
              <a:off x="4668638" y="745371"/>
              <a:ext cx="487195" cy="1112330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6" name="Ellipse 85">
              <a:extLst>
                <a:ext uri="{FF2B5EF4-FFF2-40B4-BE49-F238E27FC236}">
                  <a16:creationId xmlns:a16="http://schemas.microsoft.com/office/drawing/2014/main" id="{089C5138-FF96-4480-8C42-8C2E80ED8A31}"/>
                </a:ext>
              </a:extLst>
            </p:cNvPr>
            <p:cNvSpPr/>
            <p:nvPr/>
          </p:nvSpPr>
          <p:spPr>
            <a:xfrm rot="21289308">
              <a:off x="2882726" y="1993759"/>
              <a:ext cx="936434" cy="427406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87" name="Ellipse 86">
              <a:extLst>
                <a:ext uri="{FF2B5EF4-FFF2-40B4-BE49-F238E27FC236}">
                  <a16:creationId xmlns:a16="http://schemas.microsoft.com/office/drawing/2014/main" id="{57FC63D9-E638-4989-B425-C23681DE7F61}"/>
                </a:ext>
              </a:extLst>
            </p:cNvPr>
            <p:cNvSpPr/>
            <p:nvPr/>
          </p:nvSpPr>
          <p:spPr>
            <a:xfrm>
              <a:off x="4568067" y="4967527"/>
              <a:ext cx="721471" cy="48449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affrétés</a:t>
              </a: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7234E4BD-B3FC-49F5-AD1D-B34448F7C236}"/>
                </a:ext>
              </a:extLst>
            </p:cNvPr>
            <p:cNvSpPr/>
            <p:nvPr/>
          </p:nvSpPr>
          <p:spPr>
            <a:xfrm>
              <a:off x="2692852" y="2471494"/>
              <a:ext cx="721471" cy="48449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affrétés</a:t>
              </a:r>
            </a:p>
          </p:txBody>
        </p:sp>
        <p:sp>
          <p:nvSpPr>
            <p:cNvPr id="89" name="Ellipse 88">
              <a:extLst>
                <a:ext uri="{FF2B5EF4-FFF2-40B4-BE49-F238E27FC236}">
                  <a16:creationId xmlns:a16="http://schemas.microsoft.com/office/drawing/2014/main" id="{35824307-4F10-42F2-B12E-B3CD2E331DC1}"/>
                </a:ext>
              </a:extLst>
            </p:cNvPr>
            <p:cNvSpPr/>
            <p:nvPr/>
          </p:nvSpPr>
          <p:spPr>
            <a:xfrm>
              <a:off x="7407976" y="2487015"/>
              <a:ext cx="721471" cy="484497"/>
            </a:xfrm>
            <a:prstGeom prst="ellipse">
              <a:avLst/>
            </a:prstGeom>
            <a:solidFill>
              <a:schemeClr val="tx1">
                <a:alpha val="60000"/>
              </a:schemeClr>
            </a:solidFill>
            <a:ln w="190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 Narrow" panose="020B0606020202030204" pitchFamily="34" charset="0"/>
                  <a:ea typeface="+mn-ea"/>
                  <a:cs typeface="+mn-cs"/>
                </a:rPr>
                <a:t>affrétés</a:t>
              </a:r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5E4F4932-591F-4462-933C-5CE4C16C27D9}"/>
                </a:ext>
              </a:extLst>
            </p:cNvPr>
            <p:cNvSpPr txBox="1"/>
            <p:nvPr/>
          </p:nvSpPr>
          <p:spPr>
            <a:xfrm>
              <a:off x="2999112" y="4490362"/>
              <a:ext cx="52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26</a:t>
              </a:r>
            </a:p>
          </p:txBody>
        </p:sp>
        <p:sp>
          <p:nvSpPr>
            <p:cNvPr id="109" name="ZoneTexte 108">
              <a:extLst>
                <a:ext uri="{FF2B5EF4-FFF2-40B4-BE49-F238E27FC236}">
                  <a16:creationId xmlns:a16="http://schemas.microsoft.com/office/drawing/2014/main" id="{0E3F5C71-AFE3-4BF2-A3F6-A4A3DADDEDB9}"/>
                </a:ext>
              </a:extLst>
            </p:cNvPr>
            <p:cNvSpPr txBox="1"/>
            <p:nvPr/>
          </p:nvSpPr>
          <p:spPr>
            <a:xfrm>
              <a:off x="3941889" y="5288964"/>
              <a:ext cx="52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25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C5042F7-F761-4408-80EA-22B98A52B06A}"/>
                </a:ext>
              </a:extLst>
            </p:cNvPr>
            <p:cNvSpPr/>
            <p:nvPr/>
          </p:nvSpPr>
          <p:spPr>
            <a:xfrm>
              <a:off x="228600" y="3449751"/>
              <a:ext cx="2119084" cy="30424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DSP de grande couronne:</a:t>
              </a:r>
            </a:p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Centres bus RATP </a:t>
              </a:r>
            </a:p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bio-GNV</a:t>
              </a:r>
            </a:p>
            <a:p>
              <a:pPr algn="ctr"/>
              <a:endParaRPr lang="fr-FR" sz="1600" dirty="0">
                <a:solidFill>
                  <a:schemeClr val="tx1"/>
                </a:solidFill>
              </a:endParaRPr>
            </a:p>
            <a:p>
              <a:pPr algn="ctr"/>
              <a:r>
                <a:rPr lang="fr-FR" sz="1600" dirty="0">
                  <a:solidFill>
                    <a:schemeClr val="tx1"/>
                  </a:solidFill>
                </a:rPr>
                <a:t>électrique</a:t>
              </a:r>
            </a:p>
          </p:txBody>
        </p:sp>
        <p:sp>
          <p:nvSpPr>
            <p:cNvPr id="112" name="Ellipse 111">
              <a:extLst>
                <a:ext uri="{FF2B5EF4-FFF2-40B4-BE49-F238E27FC236}">
                  <a16:creationId xmlns:a16="http://schemas.microsoft.com/office/drawing/2014/main" id="{FD4982ED-26F8-4B93-88DA-276DA3783961}"/>
                </a:ext>
              </a:extLst>
            </p:cNvPr>
            <p:cNvSpPr/>
            <p:nvPr/>
          </p:nvSpPr>
          <p:spPr>
            <a:xfrm>
              <a:off x="393497" y="5541343"/>
              <a:ext cx="306142" cy="311961"/>
            </a:xfrm>
            <a:prstGeom prst="ellipse">
              <a:avLst/>
            </a:prstGeom>
            <a:solidFill>
              <a:srgbClr val="00B050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3" name="Ellipse 112">
              <a:extLst>
                <a:ext uri="{FF2B5EF4-FFF2-40B4-BE49-F238E27FC236}">
                  <a16:creationId xmlns:a16="http://schemas.microsoft.com/office/drawing/2014/main" id="{9D02583A-AAF7-4C44-871D-DD0D599E9A2E}"/>
                </a:ext>
              </a:extLst>
            </p:cNvPr>
            <p:cNvSpPr/>
            <p:nvPr/>
          </p:nvSpPr>
          <p:spPr>
            <a:xfrm>
              <a:off x="391371" y="6119492"/>
              <a:ext cx="306142" cy="311961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endParaRPr>
            </a:p>
          </p:txBody>
        </p:sp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81F8152A-EE55-4260-A1A7-53A9C8A4C7CF}"/>
                </a:ext>
              </a:extLst>
            </p:cNvPr>
            <p:cNvSpPr/>
            <p:nvPr/>
          </p:nvSpPr>
          <p:spPr>
            <a:xfrm rot="20634457">
              <a:off x="607272" y="4041932"/>
              <a:ext cx="1249877" cy="607996"/>
            </a:xfrm>
            <a:prstGeom prst="ellipse">
              <a:avLst/>
            </a:prstGeom>
            <a:solidFill>
              <a:srgbClr val="92D050">
                <a:alpha val="20000"/>
              </a:srgbClr>
            </a:solidFill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15" name="ZoneTexte 114">
              <a:extLst>
                <a:ext uri="{FF2B5EF4-FFF2-40B4-BE49-F238E27FC236}">
                  <a16:creationId xmlns:a16="http://schemas.microsoft.com/office/drawing/2014/main" id="{ED02A9D1-E20F-47E2-976D-ACA6239929C7}"/>
                </a:ext>
              </a:extLst>
            </p:cNvPr>
            <p:cNvSpPr txBox="1"/>
            <p:nvPr/>
          </p:nvSpPr>
          <p:spPr>
            <a:xfrm>
              <a:off x="1179194" y="4143727"/>
              <a:ext cx="5276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XX</a:t>
              </a:r>
            </a:p>
          </p:txBody>
        </p:sp>
        <p:sp>
          <p:nvSpPr>
            <p:cNvPr id="180" name="Ellipse 179">
              <a:extLst>
                <a:ext uri="{FF2B5EF4-FFF2-40B4-BE49-F238E27FC236}">
                  <a16:creationId xmlns:a16="http://schemas.microsoft.com/office/drawing/2014/main" id="{75B1AC5F-5FD3-45B3-A2DD-CACC1B9E7B5A}"/>
                </a:ext>
              </a:extLst>
            </p:cNvPr>
            <p:cNvSpPr/>
            <p:nvPr/>
          </p:nvSpPr>
          <p:spPr>
            <a:xfrm rot="21289308">
              <a:off x="3829730" y="1821475"/>
              <a:ext cx="936434" cy="427406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E50627B3-FC2D-4D3F-9752-91A2DD3D75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 dirty="0"/>
              <a:t>Exploitation actuelle par la RATP</a:t>
            </a:r>
          </a:p>
        </p:txBody>
      </p:sp>
      <p:sp>
        <p:nvSpPr>
          <p:cNvPr id="54" name="Espace réservé du texte 53">
            <a:extLst>
              <a:ext uri="{FF2B5EF4-FFF2-40B4-BE49-F238E27FC236}">
                <a16:creationId xmlns:a16="http://schemas.microsoft.com/office/drawing/2014/main" id="{AB9AE6F8-9910-4FCD-82C8-51C005F19E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fr-FR" dirty="0"/>
              <a:t>Organisation par « unités opérationnelles »</a:t>
            </a:r>
          </a:p>
          <a:p>
            <a:endParaRPr lang="fr-FR" dirty="0"/>
          </a:p>
        </p:txBody>
      </p:sp>
      <p:sp>
        <p:nvSpPr>
          <p:cNvPr id="56" name="Ellipse 55">
            <a:extLst>
              <a:ext uri="{FF2B5EF4-FFF2-40B4-BE49-F238E27FC236}">
                <a16:creationId xmlns:a16="http://schemas.microsoft.com/office/drawing/2014/main" id="{28B6B415-4292-029A-736A-601EC3313284}"/>
              </a:ext>
            </a:extLst>
          </p:cNvPr>
          <p:cNvSpPr/>
          <p:nvPr/>
        </p:nvSpPr>
        <p:spPr>
          <a:xfrm>
            <a:off x="6247522" y="3118625"/>
            <a:ext cx="285574" cy="291470"/>
          </a:xfrm>
          <a:prstGeom prst="ellipse">
            <a:avLst/>
          </a:prstGeom>
          <a:solidFill>
            <a:srgbClr val="2FBC6B"/>
          </a:solidFill>
          <a:ln>
            <a:solidFill>
              <a:srgbClr val="548235"/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645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2A90D1-5A0D-4A25-9BB0-E47E8F4959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4629" y="241253"/>
            <a:ext cx="11576028" cy="268889"/>
          </a:xfrm>
        </p:spPr>
        <p:txBody>
          <a:bodyPr>
            <a:normAutofit/>
          </a:bodyPr>
          <a:lstStyle/>
          <a:p>
            <a:r>
              <a:rPr lang="fr-FR" sz="1200" dirty="0"/>
              <a:t>Périmètre et caractéristiques des futurs contrats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471930C-8C7C-4012-8654-73AA0F237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802" y="654526"/>
            <a:ext cx="11280853" cy="427654"/>
          </a:xfrm>
        </p:spPr>
        <p:txBody>
          <a:bodyPr/>
          <a:lstStyle/>
          <a:p>
            <a:r>
              <a:rPr lang="fr-FR" sz="1800" dirty="0"/>
              <a:t>Critères d’allotissement</a:t>
            </a:r>
            <a:endParaRPr lang="fr-FR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2FFED-662E-4B5C-B25E-4C7BCD4E16AF}"/>
              </a:ext>
            </a:extLst>
          </p:cNvPr>
          <p:cNvSpPr/>
          <p:nvPr/>
        </p:nvSpPr>
        <p:spPr>
          <a:xfrm>
            <a:off x="474802" y="1226564"/>
            <a:ext cx="11107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périmètre de missions le plus complet possible dans l’objectif de responsabiliser l’opérateur sur les résultats à atteindre (régularité, qualité de service, fraude,…)</a:t>
            </a:r>
          </a:p>
          <a:p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allotissement à définir prenant en compte 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le centre opérationnel bus comme unité de base insécable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volume d’activité permettant une exploitation à taille raisonnable proche de réseaux de bus de grandes villes françaises et une mise en responsabilité plus proche du terrain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une certaine diversité pour favoriser l’intensité concurrentielle</a:t>
            </a:r>
          </a:p>
        </p:txBody>
      </p:sp>
    </p:spTree>
    <p:extLst>
      <p:ext uri="{BB962C8B-B14F-4D97-AF65-F5344CB8AC3E}">
        <p14:creationId xmlns:p14="http://schemas.microsoft.com/office/powerpoint/2010/main" val="123788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BA3114-3C8A-436E-8F04-16780EFF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8F7-DFCB-4ADC-9AE3-87141D6B39F3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4777D-45D0-4FFC-A744-E8FAB6F013EF}"/>
              </a:ext>
            </a:extLst>
          </p:cNvPr>
          <p:cNvSpPr txBox="1"/>
          <p:nvPr/>
        </p:nvSpPr>
        <p:spPr>
          <a:xfrm>
            <a:off x="10074553" y="674410"/>
            <a:ext cx="21875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/>
          </a:p>
          <a:p>
            <a:r>
              <a:rPr lang="fr-FR" sz="1600" dirty="0"/>
              <a:t>13 lots: Périmètres envisagés permettant de couvrir l’ensemble des lignes de bus de la zone centrale</a:t>
            </a:r>
          </a:p>
          <a:p>
            <a:endParaRPr lang="fr-FR" sz="1600" dirty="0"/>
          </a:p>
          <a:p>
            <a:r>
              <a:rPr lang="fr-FR" sz="1600" dirty="0"/>
              <a:t>Cet allotissement a été adopté par le Conseil d’administration d’Ile-de-France Mobilités dans les délibérations des modes de gestion prises pour l’engagement de chaque DSP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F42D5E-17EC-4DD3-4D23-60E62EC92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95599" y="0"/>
            <a:ext cx="7012340" cy="6720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36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BA3114-3C8A-436E-8F04-16780EFF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8F7-DFCB-4ADC-9AE3-87141D6B39F3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0A4777D-45D0-4FFC-A744-E8FAB6F013EF}"/>
              </a:ext>
            </a:extLst>
          </p:cNvPr>
          <p:cNvSpPr txBox="1"/>
          <p:nvPr/>
        </p:nvSpPr>
        <p:spPr>
          <a:xfrm>
            <a:off x="10074553" y="674410"/>
            <a:ext cx="218755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b="1" dirty="0"/>
          </a:p>
          <a:p>
            <a:r>
              <a:rPr lang="fr-FR" sz="1600" dirty="0"/>
              <a:t>13 lots: Périmètres envisagés permettant de couvrir l’ensemble des lignes de bus de la zone centrale</a:t>
            </a:r>
          </a:p>
          <a:p>
            <a:endParaRPr lang="fr-FR" sz="1600" dirty="0"/>
          </a:p>
          <a:p>
            <a:r>
              <a:rPr lang="fr-FR" sz="1600" dirty="0"/>
              <a:t>Cet allotissement a été adoptés par le Conseil d’administration d’Ile-de-France Mobilités dans les délibérations des modes de gestion prises pour l’engagement de chaque DSP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2F42D5E-17EC-4DD3-4D23-60E62EC921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id="{AAC438E9-3E45-0A6C-E249-975412C68801}"/>
              </a:ext>
            </a:extLst>
          </p:cNvPr>
          <p:cNvSpPr/>
          <p:nvPr/>
        </p:nvSpPr>
        <p:spPr>
          <a:xfrm>
            <a:off x="6404021" y="3022205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LIL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DD82004E-85ED-AACD-3803-C00E558A04D4}"/>
              </a:ext>
            </a:extLst>
          </p:cNvPr>
          <p:cNvSpPr/>
          <p:nvPr/>
        </p:nvSpPr>
        <p:spPr>
          <a:xfrm>
            <a:off x="5849334" y="5214179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THI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DE4BB84D-F87B-B0B1-21BD-A6014286D6A8}"/>
              </a:ext>
            </a:extLst>
          </p:cNvPr>
          <p:cNvSpPr/>
          <p:nvPr/>
        </p:nvSpPr>
        <p:spPr>
          <a:xfrm>
            <a:off x="6445910" y="4871181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CRE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086522A-5710-8986-5288-6B7A354BC486}"/>
              </a:ext>
            </a:extLst>
          </p:cNvPr>
          <p:cNvSpPr/>
          <p:nvPr/>
        </p:nvSpPr>
        <p:spPr>
          <a:xfrm>
            <a:off x="6010071" y="2086368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AUB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72F4531-6E0C-AE3F-7D0D-7F9B2E6031EE}"/>
              </a:ext>
            </a:extLst>
          </p:cNvPr>
          <p:cNvSpPr/>
          <p:nvPr/>
        </p:nvSpPr>
        <p:spPr>
          <a:xfrm>
            <a:off x="6352523" y="2464033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FLA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24213F18-9E55-622B-0353-CC15E1B2126D}"/>
              </a:ext>
            </a:extLst>
          </p:cNvPr>
          <p:cNvSpPr/>
          <p:nvPr/>
        </p:nvSpPr>
        <p:spPr>
          <a:xfrm>
            <a:off x="6156371" y="1141203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VLB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2DE7A9B-0335-B495-3F04-198E0162BC1C}"/>
              </a:ext>
            </a:extLst>
          </p:cNvPr>
          <p:cNvSpPr/>
          <p:nvPr/>
        </p:nvSpPr>
        <p:spPr>
          <a:xfrm>
            <a:off x="3848982" y="2519433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NAN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F8FFB995-5540-6242-69E1-DEF92A9D5D12}"/>
              </a:ext>
            </a:extLst>
          </p:cNvPr>
          <p:cNvSpPr/>
          <p:nvPr/>
        </p:nvSpPr>
        <p:spPr>
          <a:xfrm>
            <a:off x="4884888" y="2157182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ASN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BA6144A-C8DB-A2EB-F0CD-214FCB4771F7}"/>
              </a:ext>
            </a:extLst>
          </p:cNvPr>
          <p:cNvSpPr/>
          <p:nvPr/>
        </p:nvSpPr>
        <p:spPr>
          <a:xfrm>
            <a:off x="5341422" y="2077001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PLE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505BB87-A751-96C9-14BB-E3F4030A51DE}"/>
              </a:ext>
            </a:extLst>
          </p:cNvPr>
          <p:cNvSpPr/>
          <p:nvPr/>
        </p:nvSpPr>
        <p:spPr>
          <a:xfrm>
            <a:off x="6981099" y="4205281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STM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C5A54D95-A6D3-9A7E-B8A1-173157A8434E}"/>
              </a:ext>
            </a:extLst>
          </p:cNvPr>
          <p:cNvSpPr/>
          <p:nvPr/>
        </p:nvSpPr>
        <p:spPr>
          <a:xfrm>
            <a:off x="5133476" y="5733029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MAS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35D683B2-F546-505A-97B2-2718386A7522}"/>
              </a:ext>
            </a:extLst>
          </p:cNvPr>
          <p:cNvSpPr/>
          <p:nvPr/>
        </p:nvSpPr>
        <p:spPr>
          <a:xfrm>
            <a:off x="7095317" y="2184778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PAV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678ACD81-3E4A-7DA3-E39A-7C548E56D061}"/>
              </a:ext>
            </a:extLst>
          </p:cNvPr>
          <p:cNvSpPr/>
          <p:nvPr/>
        </p:nvSpPr>
        <p:spPr>
          <a:xfrm>
            <a:off x="7503878" y="3431260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BDM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5FA3B85B-42A8-8CDD-C18E-FC86CD6AD3B2}"/>
              </a:ext>
            </a:extLst>
          </p:cNvPr>
          <p:cNvSpPr/>
          <p:nvPr/>
        </p:nvSpPr>
        <p:spPr>
          <a:xfrm>
            <a:off x="6010071" y="3297396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NAT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5F37AE4C-3B93-DF5C-B3C6-0AC9DB7EF92E}"/>
              </a:ext>
            </a:extLst>
          </p:cNvPr>
          <p:cNvSpPr/>
          <p:nvPr/>
        </p:nvSpPr>
        <p:spPr>
          <a:xfrm>
            <a:off x="5293427" y="3939880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COR</a:t>
            </a: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F3A821F3-E42B-5227-B220-AAF2CBBD9A98}"/>
              </a:ext>
            </a:extLst>
          </p:cNvPr>
          <p:cNvSpPr/>
          <p:nvPr/>
        </p:nvSpPr>
        <p:spPr>
          <a:xfrm>
            <a:off x="5649549" y="3581091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LEB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79E26530-FE87-2BE0-6E14-FD959DE7A8C4}"/>
              </a:ext>
            </a:extLst>
          </p:cNvPr>
          <p:cNvSpPr/>
          <p:nvPr/>
        </p:nvSpPr>
        <p:spPr>
          <a:xfrm>
            <a:off x="4218403" y="3657554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PDJ</a:t>
            </a: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F461E56-8D8A-571C-B8C9-83D3AFA23F17}"/>
              </a:ext>
            </a:extLst>
          </p:cNvPr>
          <p:cNvSpPr/>
          <p:nvPr/>
        </p:nvSpPr>
        <p:spPr>
          <a:xfrm>
            <a:off x="4869784" y="3606554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CXN</a:t>
            </a: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A107B15D-AF5A-37CC-0F6B-FBE19AF1C91F}"/>
              </a:ext>
            </a:extLst>
          </p:cNvPr>
          <p:cNvSpPr/>
          <p:nvPr/>
        </p:nvSpPr>
        <p:spPr>
          <a:xfrm>
            <a:off x="5579867" y="2654558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BEL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A302856A-93DD-39C9-F947-F01301DFD495}"/>
              </a:ext>
            </a:extLst>
          </p:cNvPr>
          <p:cNvSpPr/>
          <p:nvPr/>
        </p:nvSpPr>
        <p:spPr>
          <a:xfrm>
            <a:off x="4841272" y="4059623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MAL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2A851029-11C7-3656-0E92-E2FF0602F189}"/>
              </a:ext>
            </a:extLst>
          </p:cNvPr>
          <p:cNvSpPr/>
          <p:nvPr/>
        </p:nvSpPr>
        <p:spPr>
          <a:xfrm>
            <a:off x="4586079" y="4333308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FON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D2B61D5-3434-841F-5502-B9E8209D3311}"/>
              </a:ext>
            </a:extLst>
          </p:cNvPr>
          <p:cNvSpPr/>
          <p:nvPr/>
        </p:nvSpPr>
        <p:spPr>
          <a:xfrm>
            <a:off x="6000226" y="4565561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VIT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8868710E-3FEC-1B78-14E9-FB4C615C9984}"/>
              </a:ext>
            </a:extLst>
          </p:cNvPr>
          <p:cNvSpPr/>
          <p:nvPr/>
        </p:nvSpPr>
        <p:spPr>
          <a:xfrm>
            <a:off x="5936660" y="4073326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IVR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BEC224B0-7D25-4E3D-BD36-0102526BC115}"/>
              </a:ext>
            </a:extLst>
          </p:cNvPr>
          <p:cNvSpPr/>
          <p:nvPr/>
        </p:nvSpPr>
        <p:spPr>
          <a:xfrm>
            <a:off x="5631920" y="1541208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STD</a:t>
            </a:r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4237B534-80A0-5098-FCAF-CD8AFD20A068}"/>
              </a:ext>
            </a:extLst>
          </p:cNvPr>
          <p:cNvSpPr/>
          <p:nvPr/>
        </p:nvSpPr>
        <p:spPr>
          <a:xfrm>
            <a:off x="4338625" y="2395608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CLB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02AE24CD-A9CF-2FEF-6290-972CDD522769}"/>
              </a:ext>
            </a:extLst>
          </p:cNvPr>
          <p:cNvSpPr/>
          <p:nvPr/>
        </p:nvSpPr>
        <p:spPr>
          <a:xfrm>
            <a:off x="8975848" y="3805983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BSM</a:t>
            </a:r>
          </a:p>
        </p:txBody>
      </p:sp>
      <p:sp>
        <p:nvSpPr>
          <p:cNvPr id="32" name="Ellipse 31">
            <a:extLst>
              <a:ext uri="{FF2B5EF4-FFF2-40B4-BE49-F238E27FC236}">
                <a16:creationId xmlns:a16="http://schemas.microsoft.com/office/drawing/2014/main" id="{CBB6463C-57B2-3357-97B8-AA9B2A8FEFF2}"/>
              </a:ext>
            </a:extLst>
          </p:cNvPr>
          <p:cNvSpPr/>
          <p:nvPr/>
        </p:nvSpPr>
        <p:spPr>
          <a:xfrm>
            <a:off x="7656949" y="3141415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NSM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2CB154C9-159E-C88E-ACC7-B36C21BC1427}"/>
              </a:ext>
            </a:extLst>
          </p:cNvPr>
          <p:cNvSpPr/>
          <p:nvPr/>
        </p:nvSpPr>
        <p:spPr>
          <a:xfrm>
            <a:off x="7963091" y="592268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M-A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73F987D1-117F-DA7C-4231-9D915A7B4EB9}"/>
              </a:ext>
            </a:extLst>
          </p:cNvPr>
          <p:cNvSpPr/>
          <p:nvPr/>
        </p:nvSpPr>
        <p:spPr>
          <a:xfrm>
            <a:off x="5857000" y="6079077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JUV</a:t>
            </a:r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7E979FD-124B-DC62-049B-0B563C4DD140}"/>
              </a:ext>
            </a:extLst>
          </p:cNvPr>
          <p:cNvSpPr/>
          <p:nvPr/>
        </p:nvSpPr>
        <p:spPr>
          <a:xfrm>
            <a:off x="8450774" y="2777450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CH</a:t>
            </a:r>
          </a:p>
        </p:txBody>
      </p:sp>
      <p:sp>
        <p:nvSpPr>
          <p:cNvPr id="35" name="Ellipse 34">
            <a:extLst>
              <a:ext uri="{FF2B5EF4-FFF2-40B4-BE49-F238E27FC236}">
                <a16:creationId xmlns:a16="http://schemas.microsoft.com/office/drawing/2014/main" id="{D0917125-6F40-3C8B-460D-966B943AD3F9}"/>
              </a:ext>
            </a:extLst>
          </p:cNvPr>
          <p:cNvSpPr/>
          <p:nvPr/>
        </p:nvSpPr>
        <p:spPr>
          <a:xfrm>
            <a:off x="8593288" y="3089411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TR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4325D54B-DF6A-2B8B-5491-CE0554C7B89C}"/>
              </a:ext>
            </a:extLst>
          </p:cNvPr>
          <p:cNvSpPr/>
          <p:nvPr/>
        </p:nvSpPr>
        <p:spPr>
          <a:xfrm>
            <a:off x="8603845" y="4382449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195722F2-F881-F515-F7F9-86839F07A26D}"/>
              </a:ext>
            </a:extLst>
          </p:cNvPr>
          <p:cNvSpPr/>
          <p:nvPr/>
        </p:nvSpPr>
        <p:spPr>
          <a:xfrm>
            <a:off x="8144632" y="2329609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CO</a:t>
            </a:r>
          </a:p>
        </p:txBody>
      </p:sp>
      <p:sp>
        <p:nvSpPr>
          <p:cNvPr id="38" name="Ellipse 37">
            <a:extLst>
              <a:ext uri="{FF2B5EF4-FFF2-40B4-BE49-F238E27FC236}">
                <a16:creationId xmlns:a16="http://schemas.microsoft.com/office/drawing/2014/main" id="{2E0BD1DF-72FE-BD84-8BBC-0FA38A1A1446}"/>
              </a:ext>
            </a:extLst>
          </p:cNvPr>
          <p:cNvSpPr/>
          <p:nvPr/>
        </p:nvSpPr>
        <p:spPr>
          <a:xfrm>
            <a:off x="3630909" y="2788784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GUI</a:t>
            </a:r>
          </a:p>
        </p:txBody>
      </p:sp>
    </p:spTree>
    <p:extLst>
      <p:ext uri="{BB962C8B-B14F-4D97-AF65-F5344CB8AC3E}">
        <p14:creationId xmlns:p14="http://schemas.microsoft.com/office/powerpoint/2010/main" val="3844959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9BA3114-3C8A-436E-8F04-16780EFF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188F7-DFCB-4ADC-9AE3-87141D6B39F3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9988599" y="4538429"/>
            <a:ext cx="2137477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- 41 lignes </a:t>
            </a:r>
          </a:p>
          <a:p>
            <a:r>
              <a:rPr lang="fr-FR" sz="1600" dirty="0"/>
              <a:t>- 14,7M KCC </a:t>
            </a:r>
          </a:p>
          <a:p>
            <a:r>
              <a:rPr lang="fr-FR" sz="1600" dirty="0"/>
              <a:t>- 332 véhicules</a:t>
            </a:r>
          </a:p>
          <a:p>
            <a:r>
              <a:rPr lang="fr-FR" sz="1600" dirty="0"/>
              <a:t>- 5 COB (1 RATP, 3 </a:t>
            </a:r>
            <a:r>
              <a:rPr lang="fr-FR" sz="1600" dirty="0" err="1"/>
              <a:t>Optile</a:t>
            </a:r>
            <a:r>
              <a:rPr lang="fr-FR" sz="1600" dirty="0"/>
              <a:t>, 1 à construire)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33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Marne et Brie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054522" y="500429"/>
            <a:ext cx="21374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 :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Août 2025 pour les lignes venant de contrats de type 3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Novembre 2025 pour les lignes venant du contrat RATP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Intègre la ligne affrétée de l’Est 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Chelles, Trentaine, Coubron, Bussy-Saint-Martin et Pontault-Combault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Gares routières : Chelles-Gournay,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Vaires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-Torcy, Montfermeil, Mont d’Est et Noisy-Champ</a:t>
            </a:r>
          </a:p>
        </p:txBody>
      </p:sp>
      <p:sp>
        <p:nvSpPr>
          <p:cNvPr id="2" name="Espace réservé du numéro de diapositive 2">
            <a:extLst>
              <a:ext uri="{FF2B5EF4-FFF2-40B4-BE49-F238E27FC236}">
                <a16:creationId xmlns:a16="http://schemas.microsoft.com/office/drawing/2014/main" id="{4585CDBF-9519-3305-C294-DE640983ABB1}"/>
              </a:ext>
            </a:extLst>
          </p:cNvPr>
          <p:cNvSpPr txBox="1">
            <a:spLocks/>
          </p:cNvSpPr>
          <p:nvPr/>
        </p:nvSpPr>
        <p:spPr>
          <a:xfrm>
            <a:off x="5831457" y="6355032"/>
            <a:ext cx="4931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rgbClr val="6AB2E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E188F7-DFCB-4ADC-9AE3-87141D6B39F3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C591DF9-1450-D967-D40C-BFC153209F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36" name="Ellipse 35">
            <a:extLst>
              <a:ext uri="{FF2B5EF4-FFF2-40B4-BE49-F238E27FC236}">
                <a16:creationId xmlns:a16="http://schemas.microsoft.com/office/drawing/2014/main" id="{892B4C23-A516-8CCE-640A-E0D718193FB8}"/>
              </a:ext>
            </a:extLst>
          </p:cNvPr>
          <p:cNvSpPr/>
          <p:nvPr/>
        </p:nvSpPr>
        <p:spPr>
          <a:xfrm>
            <a:off x="8975848" y="3805983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BSM</a:t>
            </a:r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id="{9C245B5E-E8B7-B9A0-2C07-78B4DD3B46A7}"/>
              </a:ext>
            </a:extLst>
          </p:cNvPr>
          <p:cNvSpPr/>
          <p:nvPr/>
        </p:nvSpPr>
        <p:spPr>
          <a:xfrm>
            <a:off x="8450774" y="2777450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CH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F09E8E2-A85B-6B2C-59E9-A22817420D2D}"/>
              </a:ext>
            </a:extLst>
          </p:cNvPr>
          <p:cNvSpPr/>
          <p:nvPr/>
        </p:nvSpPr>
        <p:spPr>
          <a:xfrm>
            <a:off x="8593288" y="3089411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TR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1C4D1E6E-9C52-F550-0AF2-9BC5BDC0E875}"/>
              </a:ext>
            </a:extLst>
          </p:cNvPr>
          <p:cNvSpPr/>
          <p:nvPr/>
        </p:nvSpPr>
        <p:spPr>
          <a:xfrm>
            <a:off x="8603845" y="4382449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PC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49F9A70-3EC0-0B62-307F-7F871259CFAE}"/>
              </a:ext>
            </a:extLst>
          </p:cNvPr>
          <p:cNvSpPr/>
          <p:nvPr/>
        </p:nvSpPr>
        <p:spPr>
          <a:xfrm>
            <a:off x="8144632" y="2329609"/>
            <a:ext cx="306142" cy="31196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CO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7729D806-7E33-C9F0-D653-A48931A0E3A2}"/>
              </a:ext>
            </a:extLst>
          </p:cNvPr>
          <p:cNvSpPr/>
          <p:nvPr/>
        </p:nvSpPr>
        <p:spPr>
          <a:xfrm rot="20730454">
            <a:off x="8061460" y="2266255"/>
            <a:ext cx="1390909" cy="3239513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823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21C66AFE-95C3-42A3-9E5A-A06F68A95B5B}"/>
              </a:ext>
            </a:extLst>
          </p:cNvPr>
          <p:cNvSpPr txBox="1"/>
          <p:nvPr/>
        </p:nvSpPr>
        <p:spPr>
          <a:xfrm>
            <a:off x="10145342" y="4229108"/>
            <a:ext cx="1671758" cy="1077218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600" dirty="0"/>
              <a:t>- 19 lignes</a:t>
            </a:r>
          </a:p>
          <a:p>
            <a:r>
              <a:rPr lang="fr-FR" sz="1600" dirty="0"/>
              <a:t>- 9,2 MKCC</a:t>
            </a:r>
            <a:endParaRPr lang="fr-FR" sz="1000" dirty="0"/>
          </a:p>
          <a:p>
            <a:r>
              <a:rPr lang="fr-FR" sz="1600" dirty="0"/>
              <a:t>- 237 véhicules</a:t>
            </a:r>
          </a:p>
          <a:p>
            <a:r>
              <a:rPr lang="fr-FR" sz="1600" dirty="0"/>
              <a:t>- 2 COB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E646443-A3F4-48EF-954B-406BFDC5D47C}"/>
              </a:ext>
            </a:extLst>
          </p:cNvPr>
          <p:cNvSpPr txBox="1"/>
          <p:nvPr/>
        </p:nvSpPr>
        <p:spPr>
          <a:xfrm>
            <a:off x="0" y="1946453"/>
            <a:ext cx="2338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 </a:t>
            </a:r>
          </a:p>
          <a:p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Massy-Juvisy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2D4B3C6-BBE4-499F-8CE8-0C0A28D459D0}"/>
              </a:ext>
            </a:extLst>
          </p:cNvPr>
          <p:cNvSpPr txBox="1"/>
          <p:nvPr/>
        </p:nvSpPr>
        <p:spPr>
          <a:xfrm>
            <a:off x="10145342" y="1330900"/>
            <a:ext cx="20571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Mise en service prévisionnelle: 1</a:t>
            </a:r>
            <a:r>
              <a:rPr lang="fr-FR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mars 2026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COB : Massy (RATP) + Morangis (non RATP)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Intègre les affrétés du Sud et lignes autocars de l’A6</a:t>
            </a:r>
          </a:p>
          <a:p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GR :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Athis-Mons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- Antony</a:t>
            </a:r>
          </a:p>
        </p:txBody>
      </p:sp>
      <p:sp>
        <p:nvSpPr>
          <p:cNvPr id="5" name="Espace réservé du numéro de diapositive 2">
            <a:extLst>
              <a:ext uri="{FF2B5EF4-FFF2-40B4-BE49-F238E27FC236}">
                <a16:creationId xmlns:a16="http://schemas.microsoft.com/office/drawing/2014/main" id="{E1E873F9-A31D-BC1A-5FF8-03B847DBC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31457" y="6355032"/>
            <a:ext cx="493142" cy="365125"/>
          </a:xfrm>
        </p:spPr>
        <p:txBody>
          <a:bodyPr/>
          <a:lstStyle/>
          <a:p>
            <a:fld id="{ADE188F7-DFCB-4ADC-9AE3-87141D6B39F3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1EE2AB0-2759-30F4-CCDF-D7D154EC86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3" t="26111" r="66927" b="25972"/>
          <a:stretch/>
        </p:blipFill>
        <p:spPr>
          <a:xfrm>
            <a:off x="2847974" y="0"/>
            <a:ext cx="7012340" cy="6720157"/>
          </a:xfrm>
          <a:prstGeom prst="rect">
            <a:avLst/>
          </a:prstGeom>
        </p:spPr>
      </p:pic>
      <p:sp>
        <p:nvSpPr>
          <p:cNvPr id="23" name="Ellipse 22">
            <a:extLst>
              <a:ext uri="{FF2B5EF4-FFF2-40B4-BE49-F238E27FC236}">
                <a16:creationId xmlns:a16="http://schemas.microsoft.com/office/drawing/2014/main" id="{8626436C-75A0-10B0-56C7-8BCF14DAF6A3}"/>
              </a:ext>
            </a:extLst>
          </p:cNvPr>
          <p:cNvSpPr/>
          <p:nvPr/>
        </p:nvSpPr>
        <p:spPr>
          <a:xfrm>
            <a:off x="5133476" y="5733029"/>
            <a:ext cx="306142" cy="311961"/>
          </a:xfrm>
          <a:prstGeom prst="ellipse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MAS</a:t>
            </a:r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D961574B-C1A3-A0D1-72B1-CCCFE433BFA1}"/>
              </a:ext>
            </a:extLst>
          </p:cNvPr>
          <p:cNvSpPr/>
          <p:nvPr/>
        </p:nvSpPr>
        <p:spPr>
          <a:xfrm rot="16847461">
            <a:off x="5116703" y="5149764"/>
            <a:ext cx="757408" cy="1847546"/>
          </a:xfrm>
          <a:prstGeom prst="ellipse">
            <a:avLst/>
          </a:prstGeom>
          <a:solidFill>
            <a:srgbClr val="C00000">
              <a:alpha val="23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07D3C7E-CAD4-21FE-66C7-1CE59249B8CE}"/>
              </a:ext>
            </a:extLst>
          </p:cNvPr>
          <p:cNvSpPr/>
          <p:nvPr/>
        </p:nvSpPr>
        <p:spPr>
          <a:xfrm>
            <a:off x="5857000" y="6079077"/>
            <a:ext cx="306142" cy="311961"/>
          </a:xfrm>
          <a:prstGeom prst="ellipse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fr-FR" sz="900" b="1" dirty="0">
                <a:latin typeface="Arial Narrow" panose="020B0606020202030204" pitchFamily="34" charset="0"/>
              </a:rPr>
              <a:t>JUV</a:t>
            </a:r>
          </a:p>
        </p:txBody>
      </p:sp>
    </p:spTree>
    <p:extLst>
      <p:ext uri="{BB962C8B-B14F-4D97-AF65-F5344CB8AC3E}">
        <p14:creationId xmlns:p14="http://schemas.microsoft.com/office/powerpoint/2010/main" val="42361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Thème Office">
  <a:themeElements>
    <a:clrScheme name="IDF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AB2E4"/>
      </a:accent1>
      <a:accent2>
        <a:srgbClr val="303944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Modele.potx" id="{6DBDAC7E-426E-4109-8314-722C4D113F4E}" vid="{0D3B3ECD-84C2-4652-9BC4-36E7208F12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IDFM" ma:contentTypeID="0x0101000572BFEF5B05AF409027F1CF9052BA55009DAB73505E07F54398BF7BB61847DC8C" ma:contentTypeVersion="3" ma:contentTypeDescription="" ma:contentTypeScope="" ma:versionID="44e510c06d64b4502e3b46cac6028cd7">
  <xsd:schema xmlns:xsd="http://www.w3.org/2001/XMLSchema" xmlns:xs="http://www.w3.org/2001/XMLSchema" xmlns:p="http://schemas.microsoft.com/office/2006/metadata/properties" xmlns:ns2="a24bb705-5e89-496b-ad88-723fde3c4639" xmlns:ns3="436f7fcc-fe42-4bf4-83d0-6c3f768ec28d" targetNamespace="http://schemas.microsoft.com/office/2006/metadata/properties" ma:root="true" ma:fieldsID="0a0b00cc59403d80126bd9d3ad6fb1e2" ns2:_="" ns3:_="">
    <xsd:import namespace="a24bb705-5e89-496b-ad88-723fde3c4639"/>
    <xsd:import namespace="436f7fcc-fe42-4bf4-83d0-6c3f768ec28d"/>
    <xsd:element name="properties">
      <xsd:complexType>
        <xsd:sequence>
          <xsd:element name="documentManagement">
            <xsd:complexType>
              <xsd:all>
                <xsd:element ref="ns2:IDFMDescription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4bb705-5e89-496b-ad88-723fde3c4639" elementFormDefault="qualified">
    <xsd:import namespace="http://schemas.microsoft.com/office/2006/documentManagement/types"/>
    <xsd:import namespace="http://schemas.microsoft.com/office/infopath/2007/PartnerControls"/>
    <xsd:element name="IDFMDescription" ma:index="8" nillable="true" ma:displayName="Description du document" ma:description="Regroupe l’ensemble des métadonnées issues de Jalios" ma:internalName="IDFMDescription">
      <xsd:simpleType>
        <xsd:restriction base="dms:Note">
          <xsd:maxLength value="255"/>
        </xsd:restriction>
      </xsd:simpleType>
    </xsd:element>
    <xsd:element name="_dlc_DocId" ma:index="9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0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f7fcc-fe42-4bf4-83d0-6c3f768ec2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24bb705-5e89-496b-ad88-723fde3c4639">0239-713187743-5216</_dlc_DocId>
    <_dlc_DocIdUrl xmlns="a24bb705-5e89-496b-ad88-723fde3c4639">
      <Url>https://ged.iledefrance-mobilites.fr/Direction/0239/_layouts/15/DocIdRedir.aspx?ID=0239-713187743-5216</Url>
      <Description>0239-713187743-5216</Description>
    </_dlc_DocIdUrl>
    <IDFMDescription xmlns="a24bb705-5e89-496b-ad88-723fde3c4639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7502535-2492-453B-A445-CCB9724046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4bb705-5e89-496b-ad88-723fde3c4639"/>
    <ds:schemaRef ds:uri="436f7fcc-fe42-4bf4-83d0-6c3f768ec2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150E10-1AC0-4231-980F-7DFAB9DA72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39F495-AC8D-4E76-860A-55897DBBDB28}">
  <ds:schemaRefs>
    <ds:schemaRef ds:uri="http://purl.org/dc/elements/1.1/"/>
    <ds:schemaRef ds:uri="http://schemas.microsoft.com/office/infopath/2007/PartnerControl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a24bb705-5e89-496b-ad88-723fde3c4639"/>
    <ds:schemaRef ds:uri="http://schemas.microsoft.com/office/2006/documentManagement/types"/>
    <ds:schemaRef ds:uri="http://schemas.openxmlformats.org/package/2006/metadata/core-properties"/>
    <ds:schemaRef ds:uri="436f7fcc-fe42-4bf4-83d0-6c3f768ec28d"/>
  </ds:schemaRefs>
</ds:datastoreItem>
</file>

<file path=customXml/itemProps4.xml><?xml version="1.0" encoding="utf-8"?>
<ds:datastoreItem xmlns:ds="http://schemas.openxmlformats.org/officeDocument/2006/customXml" ds:itemID="{4181FB41-5072-46D7-87F4-E80E672F635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2020_Modele</Template>
  <TotalTime>2441</TotalTime>
  <Words>1314</Words>
  <Application>Microsoft Office PowerPoint</Application>
  <PresentationFormat>Grand écran</PresentationFormat>
  <Paragraphs>486</Paragraphs>
  <Slides>21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Arial Narrow</vt:lpstr>
      <vt:lpstr>Calibri</vt:lpstr>
      <vt:lpstr>Wingdings</vt:lpstr>
      <vt:lpstr>Thème Office</vt:lpstr>
      <vt:lpstr>Ouverture à la concurrence des lignes de bus de la zone centrale Paris-Petite Couronne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Dominique RASCOL</dc:creator>
  <cp:lastModifiedBy>Laure CHASLIN</cp:lastModifiedBy>
  <cp:revision>105</cp:revision>
  <cp:lastPrinted>2021-10-01T08:07:35Z</cp:lastPrinted>
  <dcterms:created xsi:type="dcterms:W3CDTF">2021-09-23T15:52:37Z</dcterms:created>
  <dcterms:modified xsi:type="dcterms:W3CDTF">2024-10-10T12:21:53Z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0x0101000572BFEF5B05AF409027F1CF9052BA55009DAB73505E07F54398BF7BB61847DC8C</vt:lpwstr>
  </property>
  <property fmtid="{D5CDD505-2E9C-101B-9397-08002B2CF9AE}" pid="3" name="_dlc_DocIdItemGuid">
    <vt:lpwstr>1152a481-4f03-48a1-851a-ecc66f93af27</vt:lpwstr>
  </property>
  <property fmtid="{D5CDD505-2E9C-101B-9397-08002B2CF9AE}" pid="4" name="MSIP_Label_c52c58dd-e63b-40f1-b1c5-7af95e47d410_Enabled">
    <vt:lpwstr>true</vt:lpwstr>
  </property>
  <property fmtid="{D5CDD505-2E9C-101B-9397-08002B2CF9AE}" pid="5" name="MSIP_Label_c52c58dd-e63b-40f1-b1c5-7af95e47d410_SetDate">
    <vt:lpwstr>2024-10-02T13:20:56Z</vt:lpwstr>
  </property>
  <property fmtid="{D5CDD505-2E9C-101B-9397-08002B2CF9AE}" pid="6" name="MSIP_Label_c52c58dd-e63b-40f1-b1c5-7af95e47d410_Method">
    <vt:lpwstr>Standard</vt:lpwstr>
  </property>
  <property fmtid="{D5CDD505-2E9C-101B-9397-08002B2CF9AE}" pid="7" name="MSIP_Label_c52c58dd-e63b-40f1-b1c5-7af95e47d410_Name">
    <vt:lpwstr>C1 - Standard</vt:lpwstr>
  </property>
  <property fmtid="{D5CDD505-2E9C-101B-9397-08002B2CF9AE}" pid="8" name="MSIP_Label_c52c58dd-e63b-40f1-b1c5-7af95e47d410_SiteId">
    <vt:lpwstr>7dce31e1-0e64-442b-9c26-4c8cc8af1fb1</vt:lpwstr>
  </property>
  <property fmtid="{D5CDD505-2E9C-101B-9397-08002B2CF9AE}" pid="9" name="MSIP_Label_c52c58dd-e63b-40f1-b1c5-7af95e47d410_ActionId">
    <vt:lpwstr>8677a76f-916b-4c32-989c-21e37f489090</vt:lpwstr>
  </property>
  <property fmtid="{D5CDD505-2E9C-101B-9397-08002B2CF9AE}" pid="10" name="MSIP_Label_c52c58dd-e63b-40f1-b1c5-7af95e47d410_ContentBits">
    <vt:lpwstr>0</vt:lpwstr>
  </property>
</Properties>
</file>